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258" r:id="rId3"/>
    <p:sldId id="2273" r:id="rId4"/>
    <p:sldId id="2271" r:id="rId5"/>
    <p:sldId id="2234" r:id="rId6"/>
    <p:sldId id="2243" r:id="rId7"/>
    <p:sldId id="2246" r:id="rId8"/>
    <p:sldId id="2247" r:id="rId9"/>
    <p:sldId id="2248" r:id="rId10"/>
    <p:sldId id="2245" r:id="rId11"/>
    <p:sldId id="2244" r:id="rId12"/>
    <p:sldId id="2249" r:id="rId13"/>
    <p:sldId id="2250" r:id="rId14"/>
    <p:sldId id="2251" r:id="rId15"/>
    <p:sldId id="2252" r:id="rId16"/>
    <p:sldId id="2253" r:id="rId17"/>
    <p:sldId id="2254" r:id="rId18"/>
    <p:sldId id="2256" r:id="rId19"/>
    <p:sldId id="262" r:id="rId20"/>
    <p:sldId id="2275" r:id="rId21"/>
    <p:sldId id="2274" r:id="rId22"/>
    <p:sldId id="2235" r:id="rId23"/>
    <p:sldId id="2236" r:id="rId24"/>
    <p:sldId id="2237" r:id="rId25"/>
    <p:sldId id="2238" r:id="rId26"/>
    <p:sldId id="2241" r:id="rId27"/>
    <p:sldId id="2242" r:id="rId28"/>
    <p:sldId id="2260" r:id="rId29"/>
    <p:sldId id="2176" r:id="rId30"/>
    <p:sldId id="482" r:id="rId31"/>
    <p:sldId id="349" r:id="rId32"/>
    <p:sldId id="2229" r:id="rId33"/>
    <p:sldId id="288" r:id="rId34"/>
    <p:sldId id="476" r:id="rId35"/>
    <p:sldId id="324" r:id="rId36"/>
    <p:sldId id="318" r:id="rId37"/>
    <p:sldId id="2180" r:id="rId38"/>
    <p:sldId id="2185" r:id="rId39"/>
    <p:sldId id="2276" r:id="rId40"/>
    <p:sldId id="2194" r:id="rId41"/>
    <p:sldId id="2262" r:id="rId42"/>
    <p:sldId id="2200" r:id="rId43"/>
    <p:sldId id="329" r:id="rId44"/>
    <p:sldId id="2230" r:id="rId45"/>
    <p:sldId id="332" r:id="rId46"/>
    <p:sldId id="335" r:id="rId47"/>
    <p:sldId id="477" r:id="rId48"/>
    <p:sldId id="2228" r:id="rId49"/>
    <p:sldId id="2217" r:id="rId50"/>
    <p:sldId id="480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D8C3-441B-4776-9A2B-13CA62EBC4A1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C7CE-07C2-47F2-B39A-D281893CFA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02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02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41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031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34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39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00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35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302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0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173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92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16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40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83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4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86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78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C7CE-07C2-47F2-B39A-D281893CFA2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94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A548C3-1708-2BAA-DE3B-D2AD3BF5D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93FAE4-DAF6-CD58-AE30-AF2D4A59E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C61259-C32A-D900-744D-724BD093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4929-6A89-4A49-89CC-812EA7B49728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AD96F6-C73C-BA36-11F6-3B6A9C65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3186CB-8D3A-8FB3-5F76-505BF944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6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AC5F6-F036-0FA9-F0CE-208F4FDF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71C462-A753-E33A-0201-F7906FFE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60AE91-E08B-EC8E-8DE1-6D30F977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6458-D612-408C-8490-5FEC4982D039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112DE4-40E1-9775-883F-3C379887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DF1E54-C4C1-64BB-F219-3A4C1CDC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7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E7165E-FA64-9AD4-5964-C8564F4E1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A7379C-2750-C758-BA31-74B321C9C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66B22A-7C6B-B7D3-C2C5-A6C8B647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3E46-F861-4134-9FA0-30CBD7B723AD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9E0E2D-3C3C-38C6-2EA1-91454488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8D9871-A85B-314B-9359-3B16276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36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44BB5-3E4C-B56B-3C41-F52A0D1E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A08A6C-76D1-2C51-1C91-11F3040C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B9114C-CADE-D47A-989E-789C0449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DB41-6099-44EA-8431-041398538F8C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26CF14-0BBE-D60E-534F-8532759C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556D47-B304-062A-2BF9-C87C388B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9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A634DE-474C-D2A5-03EA-F3A73837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DFBB9A-BEDB-7F32-8C0B-8CD92981D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EE2DF0-30E2-6DDF-E708-A3EDC8A5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DE7F-F38D-4783-AA95-378A7C26C3E3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9D43B2-0BE1-B259-CB24-BE79DA32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204D8-CBB5-66AB-B6CC-BEE8C2B2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88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48969-5DB1-BE6B-919C-40F518DA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30BC7-61E1-E476-0580-FB1AEEB97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EE1A74-7955-1F16-3837-AFBF2503C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9FBACA-023E-631A-F592-68A8029C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2DAD-6E55-410C-911C-788CEF701468}" type="datetime1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A0A7AA-9B58-6357-42A8-90B453CE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D3A8DD-9591-DFE3-B7E8-341BB611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6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8E6E7B-9A89-38A2-A717-3547CC81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8A2BD6-3FB7-DFC6-B2F9-2AD319BA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DE798D-B014-3AFF-1516-E2EBE83A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31CEE5A-3D97-10BA-D212-85302ECA8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9ECDE6-5698-6D36-C161-494F90A84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6CEC957-82A0-3610-9428-6320DCAA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670-CEC6-4AF1-BF51-066248E6A7E2}" type="datetime1">
              <a:rPr lang="pl-PL" smtClean="0"/>
              <a:t>2023-04-19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748F3E-3F96-18CB-E981-B1EC820B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8D4A20-B255-DDC5-894F-D74114EC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8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72C3F-D30A-3564-734B-48F88CDA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3FC41A8-3BFA-C726-460B-3FE04BB2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F445-80C4-4987-B955-12A2D9A9F9A1}" type="datetime1">
              <a:rPr lang="pl-PL" smtClean="0"/>
              <a:t>2023-04-19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6A899D8-A22F-81FE-7363-D7205A4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C21166-49FC-BE5D-4166-AAF66008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66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F836942-1DDC-C208-B66C-79D0910F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30DF-4CD6-4EEC-97BA-18A65D8E60BB}" type="datetime1">
              <a:rPr lang="pl-PL" smtClean="0"/>
              <a:t>2023-04-19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81D6FB0-B897-6103-F083-C4BF78FB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6021ED-4074-EB5E-0DF5-EE89BC1B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41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1D6E4-4B5A-4FF2-0561-8EE1053D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7AC9F0-285F-018C-FC2B-0503A7BE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BE3BC6-B66A-91A8-B5E5-72252F636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870F98-E7CD-81B3-AFEE-9F4AED6B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4D4B-64AF-4702-8F87-8527C2D7B51F}" type="datetime1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53CB51-9545-935B-D984-71119EBF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7BBE66-37D9-A69A-1EB6-737ED701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35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94E74-598F-76D4-528E-42C6560D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F40F3C5-7B20-720A-9F96-C937C8472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BFBE35-3481-93DF-A3A5-4D8282AD6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024B83-E11A-B063-AD35-5E973D83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9DE-C4C3-43BA-8DD1-82DD8A464989}" type="datetime1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1658C2-28A3-F6B5-1557-54AFBD81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C59441-B462-2E27-29E9-BD1C6160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8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BCE9DD1-4AD9-0276-D12D-D681DB18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3F8F74-00E4-8DB5-FC96-92358731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CDA9D2-FFC4-8A04-D717-A9F582F23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157C-A81E-4FFC-887E-A6E045004977}" type="datetime1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E30C82-62A6-C675-A224-1F3D2266D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F9FF0F-BA30-867D-E6EB-023BBDD04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1E01-E74F-4E98-8013-0094FA3AB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6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8.svg"/><Relationship Id="rId7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5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FD795-B626-1698-CB02-F1C16F47A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" y="2309611"/>
            <a:ext cx="8414593" cy="2907132"/>
          </a:xfrm>
        </p:spPr>
        <p:txBody>
          <a:bodyPr>
            <a:noAutofit/>
          </a:bodyPr>
          <a:lstStyle/>
          <a:p>
            <a:br>
              <a:rPr lang="pl-PL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ASF - środki kontroli, bioasekuracja </a:t>
            </a:r>
            <a:br>
              <a:rPr lang="pl-PL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zasady przemieszczania świń </a:t>
            </a:r>
            <a:br>
              <a:rPr lang="pl-PL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pl-PL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l-PL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27D2BD-8E33-270C-A7F3-618ECC6D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933" y="0"/>
            <a:ext cx="3708674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37D6E76-7CCD-BC05-1B50-4E9B99C7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0" y="300989"/>
            <a:ext cx="4260689" cy="1256041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42F6F42D-5D06-ACBC-0F6F-500F9F54AC96}"/>
              </a:ext>
            </a:extLst>
          </p:cNvPr>
          <p:cNvSpPr txBox="1">
            <a:spLocks/>
          </p:cNvSpPr>
          <p:nvPr/>
        </p:nvSpPr>
        <p:spPr>
          <a:xfrm>
            <a:off x="1388325" y="4461933"/>
            <a:ext cx="5659515" cy="1509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Zgodnie z rozporządzeniem wykonawczym Komisji (UE) </a:t>
            </a:r>
            <a:r>
              <a:rPr lang="pl-P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2023/594 z dnia 16 marca 2023 r.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ustanawiającym środki szczególne w zakresie zwalczania chorób w odniesieniu do afrykańskiego pomoru świń oraz uchylające rozporządzenie wykonawcze (UE) 2021/605.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EFE4A9D-7036-85D6-083C-EDE6089891EA}"/>
              </a:ext>
            </a:extLst>
          </p:cNvPr>
          <p:cNvSpPr txBox="1"/>
          <p:nvPr/>
        </p:nvSpPr>
        <p:spPr>
          <a:xfrm>
            <a:off x="1230661" y="6207756"/>
            <a:ext cx="59748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Rozporządzenie 2023/594 wchodzi w życie 21 kwietnia 2023 r.</a:t>
            </a:r>
          </a:p>
        </p:txBody>
      </p:sp>
    </p:spTree>
    <p:extLst>
      <p:ext uri="{BB962C8B-B14F-4D97-AF65-F5344CB8AC3E}">
        <p14:creationId xmlns:p14="http://schemas.microsoft.com/office/powerpoint/2010/main" val="25935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580083"/>
            <a:ext cx="8208818" cy="435133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800" b="1" u="sng" dirty="0"/>
              <a:t>Rejestry</a:t>
            </a:r>
            <a:r>
              <a:rPr lang="pl-PL" altLang="pl-PL" sz="2800" dirty="0"/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8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b="1" dirty="0"/>
              <a:t>ś</a:t>
            </a:r>
            <a:r>
              <a:rPr lang="pl-PL" altLang="pl-PL" sz="2800" b="1" dirty="0"/>
              <a:t>rodków transportu wjeżdżających do gospodarstwa służących do przewozu świń, paszy, UPPZ;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sz="2800" dirty="0"/>
          </a:p>
          <a:p>
            <a:pPr marL="342900" indent="-342900">
              <a:spcBef>
                <a:spcPct val="0"/>
              </a:spcBef>
            </a:pPr>
            <a:r>
              <a:rPr lang="pl-PL" altLang="pl-PL" b="1" dirty="0"/>
              <a:t>o</a:t>
            </a:r>
            <a:r>
              <a:rPr lang="pl-PL" altLang="pl-PL" sz="2800" b="1" dirty="0"/>
              <a:t>sób, które wchodziły do pomieszczeń, w </a:t>
            </a:r>
            <a:r>
              <a:rPr lang="pl-PL" altLang="pl-PL" b="1" dirty="0"/>
              <a:t>których są utrzymywane świnie</a:t>
            </a:r>
            <a:r>
              <a:rPr lang="pl-PL" altLang="pl-PL" sz="2800" dirty="0"/>
              <a:t>;</a:t>
            </a:r>
          </a:p>
          <a:p>
            <a:pPr>
              <a:spcBef>
                <a:spcPct val="0"/>
              </a:spcBef>
            </a:pPr>
            <a:endParaRPr lang="pl-PL" altLang="pl-PL" sz="28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b="1" dirty="0"/>
              <a:t>s</a:t>
            </a:r>
            <a:r>
              <a:rPr lang="pl-PL" altLang="pl-PL" sz="2800" b="1" dirty="0"/>
              <a:t>pis posiadanych świń, </a:t>
            </a:r>
            <a:r>
              <a:rPr lang="pl-PL" altLang="pl-PL" sz="2800" dirty="0"/>
              <a:t>z podziałem na kategorie produkcyjne: prosięta, warchlaki, tuczniki, lochy, loszki, knury i knurki oraz jego </a:t>
            </a:r>
            <a:r>
              <a:rPr lang="pl-PL" altLang="pl-PL" sz="2800" b="1" u="sng" dirty="0"/>
              <a:t>bieżąca aktualizacja</a:t>
            </a:r>
            <a:r>
              <a:rPr lang="pl-PL" altLang="pl-PL" sz="28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80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30" y="518674"/>
            <a:ext cx="10573905" cy="435133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pl-PL" dirty="0"/>
              <a:t>p</a:t>
            </a:r>
            <a:r>
              <a:rPr lang="pl-PL" sz="2800" dirty="0"/>
              <a:t>rzy wejściach do budynków, w których utrzymywane są zwierzęta, znajdują się tablice z napisem "</a:t>
            </a:r>
            <a:r>
              <a:rPr lang="pl-PL" sz="2800" b="1" u="sng" dirty="0"/>
              <a:t>Osobom nieupoważnionym wstęp wzbroniony”</a:t>
            </a:r>
          </a:p>
          <a:p>
            <a:pPr algn="just">
              <a:defRPr/>
            </a:pPr>
            <a:endParaRPr lang="pl-PL" sz="2800" dirty="0"/>
          </a:p>
          <a:p>
            <a:pPr algn="just">
              <a:defRPr/>
            </a:pPr>
            <a:r>
              <a:rPr lang="pl-PL" b="1" dirty="0"/>
              <a:t>ś</a:t>
            </a:r>
            <a:r>
              <a:rPr lang="pl-PL" sz="2800" b="1" dirty="0"/>
              <a:t>winie wprowadzane do gospodarstwa zaopatrzone są w świadectwo zdrowia</a:t>
            </a:r>
          </a:p>
          <a:p>
            <a:pPr algn="just">
              <a:defRPr/>
            </a:pPr>
            <a:endParaRPr lang="pl-PL" sz="2800" dirty="0"/>
          </a:p>
          <a:p>
            <a:pPr algn="just">
              <a:defRPr/>
            </a:pPr>
            <a:r>
              <a:rPr lang="pl-PL" dirty="0"/>
              <a:t>w</a:t>
            </a:r>
            <a:r>
              <a:rPr lang="pl-PL" sz="2800" dirty="0"/>
              <a:t> gospodarstwie przez </a:t>
            </a:r>
            <a:r>
              <a:rPr lang="pl-PL" sz="2800" b="1" dirty="0"/>
              <a:t>3 lata </a:t>
            </a:r>
            <a:r>
              <a:rPr lang="pl-PL" sz="2800" dirty="0"/>
              <a:t>przechowuje się </a:t>
            </a:r>
            <a:r>
              <a:rPr lang="pl-PL" sz="2800" b="1" dirty="0"/>
              <a:t>dokumentację weterynaryjną dotyczącą przebiegu leczenia i przeprowadzonych zabiegów weterynaryjnych </a:t>
            </a:r>
          </a:p>
          <a:p>
            <a:pPr algn="just">
              <a:defRPr/>
            </a:pPr>
            <a:endParaRPr lang="pl-PL" sz="2800" dirty="0"/>
          </a:p>
          <a:p>
            <a:pPr algn="just">
              <a:defRPr/>
            </a:pPr>
            <a:r>
              <a:rPr lang="pl-PL" sz="2800" dirty="0"/>
              <a:t>hodowca przechowuje przez okres </a:t>
            </a:r>
            <a:r>
              <a:rPr lang="pl-PL" sz="2800" b="1" dirty="0"/>
              <a:t>3 lat dokumentację</a:t>
            </a:r>
            <a:r>
              <a:rPr lang="pl-PL" sz="2800" dirty="0"/>
              <a:t> dotyczącą </a:t>
            </a:r>
            <a:r>
              <a:rPr lang="pl-PL" sz="2800" b="1" dirty="0"/>
              <a:t>padłych </a:t>
            </a:r>
            <a:r>
              <a:rPr lang="pl-PL" sz="2800" dirty="0"/>
              <a:t>zwierząt</a:t>
            </a:r>
          </a:p>
          <a:p>
            <a:pPr algn="just">
              <a:defRPr/>
            </a:pPr>
            <a:endParaRPr lang="pl-PL" sz="2800" dirty="0"/>
          </a:p>
          <a:p>
            <a:pPr algn="just">
              <a:defRPr/>
            </a:pPr>
            <a:r>
              <a:rPr lang="pl-PL" b="1" dirty="0"/>
              <a:t>p</a:t>
            </a:r>
            <a:r>
              <a:rPr lang="pl-PL" sz="2800" b="1" dirty="0"/>
              <a:t>rzestrzegany jest zakaz żywienia świń odpadami gastronomicznymi lub materiałem paszowym zawierającym odpady gastronomiczne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309" y="3685448"/>
            <a:ext cx="714662" cy="7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851" y="1750535"/>
            <a:ext cx="835630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pl-PL" sz="2800" b="1" dirty="0">
                <a:solidFill>
                  <a:srgbClr val="C00000"/>
                </a:solidFill>
              </a:rPr>
              <a:t>karmienia świń zielonką lub ziarnem </a:t>
            </a:r>
            <a:r>
              <a:rPr lang="pl-PL" sz="2800" dirty="0">
                <a:solidFill>
                  <a:schemeClr val="tx1"/>
                </a:solidFill>
              </a:rPr>
              <a:t>pochodzącymi z </a:t>
            </a:r>
            <a:r>
              <a:rPr lang="pl-PL" sz="2800" dirty="0"/>
              <a:t>OOO II oraz OOO III, </a:t>
            </a:r>
            <a:r>
              <a:rPr lang="pl-PL" sz="2800" b="1" dirty="0">
                <a:solidFill>
                  <a:schemeClr val="tx1"/>
                </a:solidFill>
              </a:rPr>
              <a:t>chyba że tę zielonkę lub to ziarno poddano obróbce</a:t>
            </a:r>
            <a:r>
              <a:rPr lang="pl-PL" sz="2800" dirty="0">
                <a:solidFill>
                  <a:schemeClr val="tx1"/>
                </a:solidFill>
              </a:rPr>
              <a:t> w celu unieszkodliwienia wirusa ASF lub </a:t>
            </a:r>
            <a:r>
              <a:rPr lang="pl-PL" sz="2800" b="1" dirty="0">
                <a:solidFill>
                  <a:schemeClr val="tx1"/>
                </a:solidFill>
              </a:rPr>
              <a:t>składowano</a:t>
            </a:r>
            <a:r>
              <a:rPr lang="pl-PL" sz="2800" dirty="0">
                <a:solidFill>
                  <a:schemeClr val="tx1"/>
                </a:solidFill>
              </a:rPr>
              <a:t> w miejscu niedostępnym dla dzików </a:t>
            </a:r>
            <a:r>
              <a:rPr lang="pl-PL" sz="2800" b="1" dirty="0">
                <a:solidFill>
                  <a:srgbClr val="C00000"/>
                </a:solidFill>
              </a:rPr>
              <a:t>co najmniej przez 30 dni </a:t>
            </a:r>
            <a:r>
              <a:rPr lang="pl-PL" sz="2800" dirty="0">
                <a:solidFill>
                  <a:schemeClr val="tx1"/>
                </a:solidFill>
              </a:rPr>
              <a:t>przed ich podaniem świniom,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pl-PL" altLang="pl-PL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pl-PL" sz="2800" dirty="0">
                <a:solidFill>
                  <a:schemeClr val="tx1"/>
                </a:solidFill>
              </a:rPr>
              <a:t>wykorzystywania w pomieszczeniach, w których są utrzymywane świnie, </a:t>
            </a:r>
            <a:r>
              <a:rPr lang="pl-PL" sz="2800" b="1" dirty="0">
                <a:solidFill>
                  <a:srgbClr val="C00000"/>
                </a:solidFill>
              </a:rPr>
              <a:t>słomy na ściółkę </a:t>
            </a:r>
            <a:r>
              <a:rPr lang="pl-PL" sz="2800" dirty="0">
                <a:solidFill>
                  <a:schemeClr val="tx1"/>
                </a:solidFill>
              </a:rPr>
              <a:t>dla zwierząt pochodzącej z </a:t>
            </a:r>
            <a:r>
              <a:rPr lang="pl-PL" sz="2800" dirty="0"/>
              <a:t>OOO II i III</a:t>
            </a:r>
            <a:r>
              <a:rPr lang="pl-PL" sz="2800" dirty="0">
                <a:solidFill>
                  <a:schemeClr val="tx1"/>
                </a:solidFill>
              </a:rPr>
              <a:t>, chyba że tę </a:t>
            </a:r>
            <a:r>
              <a:rPr lang="pl-PL" sz="2800" b="1" dirty="0">
                <a:solidFill>
                  <a:schemeClr val="tx1"/>
                </a:solidFill>
              </a:rPr>
              <a:t>słomę poddano obróbce </a:t>
            </a:r>
            <a:r>
              <a:rPr lang="pl-PL" sz="2800" dirty="0">
                <a:solidFill>
                  <a:schemeClr val="tx1"/>
                </a:solidFill>
              </a:rPr>
              <a:t>w celu unieszkodliwienia wirusa ASF lub </a:t>
            </a:r>
            <a:r>
              <a:rPr lang="pl-PL" sz="2800" b="1" dirty="0">
                <a:solidFill>
                  <a:schemeClr val="tx1"/>
                </a:solidFill>
              </a:rPr>
              <a:t>składowano </a:t>
            </a:r>
            <a:r>
              <a:rPr lang="pl-PL" sz="2800" dirty="0">
                <a:solidFill>
                  <a:schemeClr val="tx1"/>
                </a:solidFill>
              </a:rPr>
              <a:t>w miejscu niedostępnym dla dzików </a:t>
            </a:r>
            <a:r>
              <a:rPr lang="pl-PL" sz="2800" b="1" dirty="0">
                <a:solidFill>
                  <a:srgbClr val="C00000"/>
                </a:solidFill>
              </a:rPr>
              <a:t>co najmniej przez 90 dni </a:t>
            </a:r>
            <a:r>
              <a:rPr lang="pl-PL" sz="2800" dirty="0">
                <a:solidFill>
                  <a:schemeClr val="tx1"/>
                </a:solidFill>
              </a:rPr>
              <a:t>przed jej wykorzystaniem, </a:t>
            </a:r>
          </a:p>
          <a:p>
            <a:pPr marL="0" indent="0">
              <a:buNone/>
              <a:defRPr/>
            </a:pP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wnoszenia i wwożenia na teren gospodarstwa, w którym są utrzymywane świnie, zwłok dzików, tusz dzików, części tusz dzików i UPPZ pochodzących z dzików oraz materiałów i przedmiotów, które mogły zostać skażone wirusem ASF, </a:t>
            </a:r>
          </a:p>
          <a:p>
            <a:pPr marL="0" indent="0">
              <a:buNone/>
              <a:defRPr/>
            </a:pP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pl-PL" sz="2800" dirty="0">
                <a:solidFill>
                  <a:schemeClr val="tx1"/>
                </a:solidFill>
              </a:rPr>
              <a:t>wykonywania czynności związanych z obsługą świń przez osoby, które w </a:t>
            </a:r>
            <a:r>
              <a:rPr lang="pl-PL" sz="2800" b="1" dirty="0">
                <a:solidFill>
                  <a:schemeClr val="tx1"/>
                </a:solidFill>
              </a:rPr>
              <a:t>ciągu ostatnich 48 godzin uc</a:t>
            </a:r>
            <a:r>
              <a:rPr lang="pl-PL" sz="2800" dirty="0">
                <a:solidFill>
                  <a:schemeClr val="tx1"/>
                </a:solidFill>
              </a:rPr>
              <a:t>zestniczyły w polowaniu na zwierzęta łowne lub odłowie takich zwierząt.</a:t>
            </a:r>
          </a:p>
          <a:p>
            <a:pPr algn="just">
              <a:spcBef>
                <a:spcPct val="20000"/>
              </a:spcBef>
              <a:defRPr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D873B4C-FD69-D1EB-12E9-6048CF59C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6" y="489705"/>
            <a:ext cx="2221504" cy="22215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2AC1CA8-3CF6-A127-0825-0FBBED07DE7B}"/>
              </a:ext>
            </a:extLst>
          </p:cNvPr>
          <p:cNvSpPr txBox="1"/>
          <p:nvPr/>
        </p:nvSpPr>
        <p:spPr>
          <a:xfrm>
            <a:off x="3425787" y="469213"/>
            <a:ext cx="165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>
                <a:solidFill>
                  <a:srgbClr val="FF0000"/>
                </a:solidFill>
              </a:rPr>
              <a:t>ZAKAZ</a:t>
            </a:r>
          </a:p>
        </p:txBody>
      </p:sp>
      <p:pic>
        <p:nvPicPr>
          <p:cNvPr id="8" name="Grafika 7" descr="Brak znaku">
            <a:extLst>
              <a:ext uri="{FF2B5EF4-FFF2-40B4-BE49-F238E27FC236}">
                <a16:creationId xmlns:a16="http://schemas.microsoft.com/office/drawing/2014/main" id="{9CE049B0-559D-0F21-4C98-2BB754709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7200" y="1619174"/>
            <a:ext cx="769441" cy="769441"/>
          </a:xfrm>
          <a:prstGeom prst="rect">
            <a:avLst/>
          </a:prstGeom>
        </p:spPr>
      </p:pic>
      <p:pic>
        <p:nvPicPr>
          <p:cNvPr id="10" name="Grafika 9" descr="Brak znaku">
            <a:extLst>
              <a:ext uri="{FF2B5EF4-FFF2-40B4-BE49-F238E27FC236}">
                <a16:creationId xmlns:a16="http://schemas.microsoft.com/office/drawing/2014/main" id="{5D41F605-2091-C301-DC0D-D9E948820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99" y="2888406"/>
            <a:ext cx="769441" cy="769441"/>
          </a:xfrm>
          <a:prstGeom prst="rect">
            <a:avLst/>
          </a:prstGeom>
        </p:spPr>
      </p:pic>
      <p:pic>
        <p:nvPicPr>
          <p:cNvPr id="11" name="Grafika 10" descr="Brak znaku">
            <a:extLst>
              <a:ext uri="{FF2B5EF4-FFF2-40B4-BE49-F238E27FC236}">
                <a16:creationId xmlns:a16="http://schemas.microsoft.com/office/drawing/2014/main" id="{5DB9A990-B2E8-F46D-3300-3F380EE19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7002" y="4071535"/>
            <a:ext cx="769441" cy="769441"/>
          </a:xfrm>
          <a:prstGeom prst="rect">
            <a:avLst/>
          </a:prstGeom>
        </p:spPr>
      </p:pic>
      <p:pic>
        <p:nvPicPr>
          <p:cNvPr id="12" name="Grafika 11" descr="Brak znaku">
            <a:extLst>
              <a:ext uri="{FF2B5EF4-FFF2-40B4-BE49-F238E27FC236}">
                <a16:creationId xmlns:a16="http://schemas.microsoft.com/office/drawing/2014/main" id="{231E693B-AED2-793A-ED38-A6799CD2D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1261" y="5086704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1" y="972777"/>
            <a:ext cx="7865147" cy="51928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pl-PL" sz="2800" dirty="0"/>
              <a:t>W przypadku gdy świnie lub utrzymywane w warunkach fermowych dziki lub </a:t>
            </a:r>
            <a:r>
              <a:rPr lang="pl-PL" sz="2800" dirty="0" err="1"/>
              <a:t>świniodziki</a:t>
            </a:r>
            <a:r>
              <a:rPr lang="pl-PL" sz="2800" dirty="0"/>
              <a:t> są utrzymywane w gospodarstwie w </a:t>
            </a:r>
            <a:r>
              <a:rPr lang="pl-PL" sz="2800" b="1" u="sng" dirty="0">
                <a:solidFill>
                  <a:srgbClr val="FF0000"/>
                </a:solidFill>
              </a:rPr>
              <a:t>systemie otwartym</a:t>
            </a:r>
            <a:r>
              <a:rPr lang="pl-PL" sz="2800" dirty="0"/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dirty="0"/>
              <a:t>wybieg zabezpiecza się </a:t>
            </a:r>
            <a:r>
              <a:rPr lang="pl-PL" sz="2800" b="1" dirty="0"/>
              <a:t>podwójnym ogrodzeniem o wysokości wynoszącej co najmniej 1,5 m, związanym na stałe z podłożem;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każdy wjazd i każde wejście na wybieg oraz wyjazd i wyjście z wybiegu zabezpiecza się matą dezynfekcyjną,</a:t>
            </a:r>
            <a:r>
              <a:rPr lang="pl-PL" sz="2800" dirty="0"/>
              <a:t> stale utrzymywaną w stanie zapewniającym </a:t>
            </a:r>
            <a:r>
              <a:rPr lang="pl-PL" sz="2800" b="1" dirty="0"/>
              <a:t>skuteczność działania środka dezynfekcyjnego</a:t>
            </a:r>
            <a:r>
              <a:rPr lang="pl-PL" sz="2800" dirty="0"/>
              <a:t>, której szerokość nie powinna być mniejsza niż: </a:t>
            </a:r>
          </a:p>
          <a:p>
            <a:pPr lvl="1">
              <a:spcBef>
                <a:spcPct val="20000"/>
              </a:spcBef>
              <a:defRPr/>
            </a:pPr>
            <a:r>
              <a:rPr lang="pl-PL" dirty="0"/>
              <a:t>szerokość danego wejścia i wyjścia, a długość – nie mniejsza niż 1 m oraz </a:t>
            </a:r>
          </a:p>
          <a:p>
            <a:pPr lvl="1">
              <a:spcBef>
                <a:spcPct val="20000"/>
              </a:spcBef>
              <a:defRPr/>
            </a:pPr>
            <a:r>
              <a:rPr lang="pl-PL" dirty="0"/>
              <a:t>szerokość wjazdów i wyjazdów, a długość – nie mniejsza niż obwód największego koła środka transportu wjeżdżającego na ten wybieg lub wyjeżdżającego z tego wybiegu.</a:t>
            </a:r>
          </a:p>
          <a:p>
            <a:pPr algn="just">
              <a:spcBef>
                <a:spcPct val="20000"/>
              </a:spcBef>
              <a:defRPr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AB19D6D-6DF9-EC9E-A70B-9F17EE160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87" y="3175875"/>
            <a:ext cx="2327988" cy="2327988"/>
          </a:xfrm>
          <a:prstGeom prst="rect">
            <a:avLst/>
          </a:prstGeom>
        </p:spPr>
      </p:pic>
      <p:sp>
        <p:nvSpPr>
          <p:cNvPr id="3" name="Strzałka w górę i w dół 5">
            <a:extLst>
              <a:ext uri="{FF2B5EF4-FFF2-40B4-BE49-F238E27FC236}">
                <a16:creationId xmlns:a16="http://schemas.microsoft.com/office/drawing/2014/main" id="{87B197BA-B55C-8929-17F5-168287CDCC71}"/>
              </a:ext>
            </a:extLst>
          </p:cNvPr>
          <p:cNvSpPr/>
          <p:nvPr/>
        </p:nvSpPr>
        <p:spPr>
          <a:xfrm>
            <a:off x="9136225" y="3529637"/>
            <a:ext cx="90393" cy="16003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0A9DE0-311B-0122-E652-7B003BA59D36}"/>
              </a:ext>
            </a:extLst>
          </p:cNvPr>
          <p:cNvSpPr txBox="1"/>
          <p:nvPr/>
        </p:nvSpPr>
        <p:spPr>
          <a:xfrm rot="16200000">
            <a:off x="7839642" y="4078258"/>
            <a:ext cx="1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1,5 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360F5B3-CF0C-D91C-068B-175F8A8FA51D}"/>
              </a:ext>
            </a:extLst>
          </p:cNvPr>
          <p:cNvSpPr txBox="1"/>
          <p:nvPr/>
        </p:nvSpPr>
        <p:spPr>
          <a:xfrm>
            <a:off x="10452279" y="5305784"/>
            <a:ext cx="90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x2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94B826C-D244-4840-8FF4-BEA198D4C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812" y="430240"/>
            <a:ext cx="2872360" cy="10850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Grafika 11" descr="Zamykać">
            <a:extLst>
              <a:ext uri="{FF2B5EF4-FFF2-40B4-BE49-F238E27FC236}">
                <a16:creationId xmlns:a16="http://schemas.microsoft.com/office/drawing/2014/main" id="{8C9A5634-A1A0-BB37-4D08-0361C7A5C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0987" y="-148227"/>
            <a:ext cx="2242009" cy="22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A7C9758-BF89-B0B9-CEFB-967471C1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445"/>
            <a:ext cx="10515600" cy="1325563"/>
          </a:xfrm>
        </p:spPr>
        <p:txBody>
          <a:bodyPr/>
          <a:lstStyle/>
          <a:p>
            <a:r>
              <a:rPr lang="pl-PL" b="1" dirty="0"/>
              <a:t>DODATKOWO w OOO I, II, III: 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35" y="1253331"/>
            <a:ext cx="85871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pl-PL" sz="2800" b="1" dirty="0">
                <a:solidFill>
                  <a:srgbClr val="00B050"/>
                </a:solidFill>
              </a:rPr>
              <a:t>nakazuje się </a:t>
            </a:r>
            <a:r>
              <a:rPr lang="pl-PL" sz="2800" b="1" dirty="0"/>
              <a:t>wyłożenie mat dezynfekcyjnych </a:t>
            </a:r>
            <a:r>
              <a:rPr lang="pl-PL" sz="2800" dirty="0"/>
              <a:t>odpowiednio </a:t>
            </a:r>
            <a:br>
              <a:rPr lang="pl-PL" sz="2800" dirty="0"/>
            </a:br>
            <a:r>
              <a:rPr lang="pl-PL" sz="2800" b="1" dirty="0"/>
              <a:t>przed</a:t>
            </a:r>
            <a:r>
              <a:rPr lang="pl-PL" sz="2800" dirty="0"/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wejściami do gospodarstwa</a:t>
            </a:r>
            <a:r>
              <a:rPr lang="pl-PL" sz="2800" dirty="0"/>
              <a:t>, w którym są utrzymywane świnie i </a:t>
            </a:r>
            <a:r>
              <a:rPr lang="pl-PL" sz="2800" b="1" dirty="0"/>
              <a:t>wyjściami z tego gospodarstwa, </a:t>
            </a:r>
          </a:p>
          <a:p>
            <a:pPr>
              <a:spcBef>
                <a:spcPct val="20000"/>
              </a:spcBef>
              <a:defRPr/>
            </a:pPr>
            <a:endParaRPr lang="pl-PL" sz="2800" b="1" dirty="0"/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wjazdami do gospodarstwa</a:t>
            </a:r>
            <a:r>
              <a:rPr lang="pl-PL" sz="2800" dirty="0"/>
              <a:t>, w którym są utrzymywane świnie, </a:t>
            </a:r>
            <a:r>
              <a:rPr lang="pl-PL" sz="2800" b="1" dirty="0"/>
              <a:t>i wyjazdami z tego gospodarstwa </a:t>
            </a:r>
            <a:r>
              <a:rPr lang="pl-PL" sz="2800" dirty="0"/>
              <a:t>– a także stałe utrzymywanie wyłożonych mat w stanie zapewniającym skuteczność działania środka dezynfekcyjnego/lub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dirty="0"/>
              <a:t>- </a:t>
            </a:r>
            <a:r>
              <a:rPr lang="pl-PL" sz="2800" dirty="0"/>
              <a:t>zastosowanie niecek dezynfekcyjnych  lub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pl-PL" sz="2800" dirty="0"/>
              <a:t>- innych urządzeń do dezynfekcji (np. </a:t>
            </a:r>
            <a:r>
              <a:rPr lang="pl-PL" sz="2800" b="1" dirty="0"/>
              <a:t>bramy dezynfekcyjne</a:t>
            </a:r>
            <a:r>
              <a:rPr lang="pl-PL" sz="2800" dirty="0"/>
              <a:t>).  </a:t>
            </a:r>
          </a:p>
          <a:p>
            <a:pPr marL="0" indent="0" algn="just">
              <a:spcBef>
                <a:spcPct val="20000"/>
              </a:spcBef>
              <a:buNone/>
              <a:defRPr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174F6F9-60ED-E159-D055-6AF1E1D9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430" y="3836601"/>
            <a:ext cx="2702311" cy="27023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284F250-26E7-609B-8C9A-9CA47A6D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040" y="136525"/>
            <a:ext cx="2898974" cy="23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145" y="800100"/>
            <a:ext cx="793603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pl-PL" sz="2800" u="sng" dirty="0"/>
              <a:t>Na obszarach objętych ograniczeniami</a:t>
            </a:r>
            <a:r>
              <a:rPr lang="pl-PL" sz="2800" b="1" u="sng" dirty="0"/>
              <a:t> II </a:t>
            </a:r>
            <a:r>
              <a:rPr lang="pl-PL" sz="2800" u="sng" dirty="0"/>
              <a:t>i </a:t>
            </a:r>
            <a:r>
              <a:rPr lang="pl-PL" sz="2800" b="1" u="sng" dirty="0"/>
              <a:t>III</a:t>
            </a:r>
            <a:r>
              <a:rPr lang="pl-PL" sz="2800" dirty="0"/>
              <a:t> </a:t>
            </a:r>
            <a:r>
              <a:rPr lang="pl-PL" sz="2800" b="1" dirty="0">
                <a:solidFill>
                  <a:srgbClr val="C00000"/>
                </a:solidFill>
              </a:rPr>
              <a:t>zakazane</a:t>
            </a:r>
            <a:r>
              <a:rPr lang="pl-PL" sz="2800" dirty="0"/>
              <a:t> jest: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prowadzenie działalności w zakresie organizacji targów, wystaw, pokazów i konkursów dla zwierząt </a:t>
            </a:r>
            <a:br>
              <a:rPr lang="pl-PL" sz="2800" b="1" dirty="0"/>
            </a:br>
            <a:r>
              <a:rPr lang="pl-PL" sz="2800" b="1" dirty="0"/>
              <a:t>z udziałem świń</a:t>
            </a:r>
            <a:r>
              <a:rPr lang="pl-PL" sz="2800" dirty="0"/>
              <a:t>;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prowadzenie działalności nadzorowanej w zakresie skupu świń lub pośrednictwa w obrocie świniami </a:t>
            </a:r>
            <a:br>
              <a:rPr lang="pl-PL" sz="2800" b="1" dirty="0"/>
            </a:br>
            <a:r>
              <a:rPr lang="pl-PL" sz="2800" dirty="0"/>
              <a:t>(z wyłączeniem tzw. „pośredników bez obiektu”);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dokarmiania dzików</a:t>
            </a:r>
            <a:r>
              <a:rPr lang="pl-PL" sz="2800" dirty="0"/>
              <a:t>.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pl-PL" sz="2800" dirty="0"/>
          </a:p>
          <a:p>
            <a:pPr marL="0" indent="0" algn="just">
              <a:spcBef>
                <a:spcPct val="20000"/>
              </a:spcBef>
              <a:buNone/>
              <a:defRPr/>
            </a:pP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8730762" y="800100"/>
            <a:ext cx="28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7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43" y="452846"/>
            <a:ext cx="10515600" cy="48838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br>
              <a:rPr lang="pl-PL" dirty="0"/>
            </a:br>
            <a:r>
              <a:rPr lang="pl-PL" dirty="0"/>
              <a:t>… na obszarach objętych ograniczeniami </a:t>
            </a:r>
            <a:r>
              <a:rPr lang="pl-PL" b="1" dirty="0"/>
              <a:t>II </a:t>
            </a:r>
            <a:r>
              <a:rPr lang="pl-PL" dirty="0"/>
              <a:t>i </a:t>
            </a:r>
            <a:r>
              <a:rPr lang="pl-PL" b="1" dirty="0"/>
              <a:t>III</a:t>
            </a:r>
            <a:r>
              <a:rPr lang="pl-PL" dirty="0"/>
              <a:t> </a:t>
            </a:r>
            <a:r>
              <a:rPr lang="pl-PL" b="1" dirty="0"/>
              <a:t>dopuszcza się przemieszczanie do rzeźni lub zakładu przetwórczego po uprzednim „zgromadzeniu” świń </a:t>
            </a:r>
            <a:br>
              <a:rPr lang="pl-PL" b="1" dirty="0"/>
            </a:br>
            <a:r>
              <a:rPr lang="pl-PL" b="1" dirty="0"/>
              <a:t>w miejscu przeznaczonym do prowadzenia działalności nadzorowanej </a:t>
            </a:r>
            <a:br>
              <a:rPr lang="pl-PL" b="1" dirty="0"/>
            </a:br>
            <a:r>
              <a:rPr lang="pl-PL" b="1" dirty="0"/>
              <a:t>w zakresie skupu świń lub miejscu przeznaczonym na targ (tzw. „miejsca zbiórki”):</a:t>
            </a:r>
          </a:p>
          <a:p>
            <a:r>
              <a:rPr lang="pl-PL" dirty="0"/>
              <a:t>po </a:t>
            </a:r>
            <a:r>
              <a:rPr lang="pl-PL" b="1" dirty="0"/>
              <a:t>uzyskaniu pozwolenia PLW </a:t>
            </a:r>
            <a:r>
              <a:rPr lang="pl-PL" dirty="0"/>
              <a:t>właściwego dla miejsca pochodzenia świń,</a:t>
            </a:r>
          </a:p>
          <a:p>
            <a:r>
              <a:rPr lang="pl-PL" dirty="0"/>
              <a:t>po </a:t>
            </a:r>
            <a:r>
              <a:rPr lang="pl-PL" b="1" dirty="0"/>
              <a:t>uzyskaniu zgody PLW </a:t>
            </a:r>
            <a:r>
              <a:rPr lang="pl-PL" dirty="0"/>
              <a:t>właściwego dla miejsca przeznaczenia świń,</a:t>
            </a:r>
          </a:p>
          <a:p>
            <a:r>
              <a:rPr lang="pl-PL" dirty="0"/>
              <a:t>jeśli w tych miejscach nie znajdują się zwierzęta inne niż </a:t>
            </a:r>
            <a:r>
              <a:rPr lang="pl-PL" b="1" dirty="0"/>
              <a:t>świnie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								</a:t>
            </a:r>
            <a:r>
              <a:rPr lang="pl-PL" i="1" dirty="0"/>
              <a:t>(analiza ryzyka)</a:t>
            </a:r>
          </a:p>
          <a:p>
            <a:pPr marL="0" indent="0" algn="just">
              <a:spcBef>
                <a:spcPct val="20000"/>
              </a:spcBef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46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17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0" y="309656"/>
            <a:ext cx="871708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pl-PL" sz="2800" u="sng" dirty="0"/>
              <a:t>Na obszarach objętych ograniczeniami </a:t>
            </a:r>
            <a:r>
              <a:rPr lang="pl-PL" sz="2800" b="1" u="sng" dirty="0"/>
              <a:t>II</a:t>
            </a:r>
            <a:r>
              <a:rPr lang="pl-PL" sz="2800" u="sng" dirty="0"/>
              <a:t> i </a:t>
            </a:r>
            <a:r>
              <a:rPr lang="pl-PL" sz="2800" b="1" u="sng" dirty="0"/>
              <a:t>III</a:t>
            </a:r>
            <a:r>
              <a:rPr lang="pl-PL" sz="2800" dirty="0"/>
              <a:t> nakazuje się wyłożenie </a:t>
            </a:r>
            <a:r>
              <a:rPr lang="pl-PL" sz="2800" b="1" dirty="0"/>
              <a:t>mat dezynfekcyjnych</a:t>
            </a:r>
            <a:r>
              <a:rPr lang="pl-PL" sz="2800" dirty="0"/>
              <a:t> przed: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wjazdami i wejściami, oraz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wyjazdami i wyjściami z „miejsc zbiórki” świń</a:t>
            </a:r>
            <a:r>
              <a:rPr lang="pl-PL" sz="2800" dirty="0"/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dirty="0"/>
              <a:t>a także </a:t>
            </a:r>
            <a:r>
              <a:rPr lang="pl-PL" sz="2800" b="1" dirty="0">
                <a:solidFill>
                  <a:srgbClr val="FF0000"/>
                </a:solidFill>
              </a:rPr>
              <a:t>stałe utrzymywanie </a:t>
            </a:r>
            <a:r>
              <a:rPr lang="pl-PL" sz="2800" dirty="0"/>
              <a:t>wyłożonych mat w stanie </a:t>
            </a:r>
            <a:r>
              <a:rPr lang="pl-PL" sz="2800" b="1" dirty="0"/>
              <a:t>zapewniającym skuteczność działania środka dezynfekcyjnego lub zastosowanie niecek dezynfekcyjnych, lub innych urządzeń do dezynfekcji.</a:t>
            </a:r>
          </a:p>
          <a:p>
            <a:pPr marL="0" indent="0" algn="just">
              <a:spcBef>
                <a:spcPct val="20000"/>
              </a:spcBef>
              <a:buNone/>
              <a:defRPr/>
            </a:pPr>
            <a:endParaRPr lang="pl-PL" dirty="0"/>
          </a:p>
        </p:txBody>
      </p:sp>
      <p:sp>
        <p:nvSpPr>
          <p:cNvPr id="2" name="Symbol zastępczy zawartości 8">
            <a:extLst>
              <a:ext uri="{FF2B5EF4-FFF2-40B4-BE49-F238E27FC236}">
                <a16:creationId xmlns:a16="http://schemas.microsoft.com/office/drawing/2014/main" id="{2D049BA5-408F-12C6-A5D3-860468C7A6B9}"/>
              </a:ext>
            </a:extLst>
          </p:cNvPr>
          <p:cNvSpPr txBox="1">
            <a:spLocks/>
          </p:cNvSpPr>
          <p:nvPr/>
        </p:nvSpPr>
        <p:spPr>
          <a:xfrm>
            <a:off x="510030" y="3818983"/>
            <a:ext cx="10515600" cy="313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l-PL" u="sng"/>
              <a:t>Na obszarach objętych ograniczeniami </a:t>
            </a:r>
            <a:r>
              <a:rPr lang="pl-PL" b="1" u="sng">
                <a:solidFill>
                  <a:srgbClr val="FF9999"/>
                </a:solidFill>
              </a:rPr>
              <a:t>II</a:t>
            </a:r>
            <a:r>
              <a:rPr lang="pl-PL" u="sng"/>
              <a:t> i </a:t>
            </a:r>
            <a:r>
              <a:rPr lang="pl-PL" b="1" u="sng">
                <a:solidFill>
                  <a:srgbClr val="FF0000"/>
                </a:solidFill>
              </a:rPr>
              <a:t>III</a:t>
            </a:r>
            <a:r>
              <a:rPr lang="pl-PL"/>
              <a:t> nakazuje się ponadto </a:t>
            </a:r>
            <a:br>
              <a:rPr lang="pl-PL"/>
            </a:br>
            <a:r>
              <a:rPr lang="pl-PL" b="1"/>
              <a:t>w „miejscach zbiórki zwierząt” przed wysyłką do rzeźni lub do zakładu przetwórczego stosowanie przez osoby mające kontakt ze świniami środków higieny </a:t>
            </a:r>
            <a:r>
              <a:rPr lang="pl-PL"/>
              <a:t>niezbędnych do ograniczenia ryzyka szerzenia się ASF, w tym odkażanie rąk i obuwia.</a:t>
            </a:r>
          </a:p>
          <a:p>
            <a:pPr marL="0" indent="0" algn="just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99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79369" y="301904"/>
            <a:ext cx="1082554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l-PL" sz="2400" u="sng" dirty="0"/>
              <a:t>Na obszarach objętych ograniczeniami </a:t>
            </a:r>
            <a:r>
              <a:rPr lang="pl-PL" sz="2400" b="1" u="sng" dirty="0">
                <a:solidFill>
                  <a:srgbClr val="FF9999"/>
                </a:solidFill>
              </a:rPr>
              <a:t>II</a:t>
            </a:r>
            <a:r>
              <a:rPr lang="pl-PL" sz="2400" u="sng" dirty="0"/>
              <a:t> i </a:t>
            </a:r>
            <a:r>
              <a:rPr lang="pl-PL" sz="2400" b="1" u="sng" dirty="0">
                <a:solidFill>
                  <a:srgbClr val="FF0000"/>
                </a:solidFill>
              </a:rPr>
              <a:t>III</a:t>
            </a:r>
            <a:r>
              <a:rPr lang="pl-PL" sz="2400" dirty="0"/>
              <a:t> PLW może </a:t>
            </a:r>
            <a:r>
              <a:rPr lang="pl-PL" sz="2400" b="1" dirty="0">
                <a:solidFill>
                  <a:srgbClr val="FF0000"/>
                </a:solidFill>
              </a:rPr>
              <a:t>zakazać</a:t>
            </a:r>
            <a:r>
              <a:rPr lang="pl-PL" sz="2400" dirty="0"/>
              <a:t>: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sz="2400" b="1" dirty="0"/>
              <a:t>odłowów zwierząt łownych</a:t>
            </a:r>
            <a:r>
              <a:rPr lang="pl-PL" sz="2400" dirty="0"/>
              <a:t>,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sz="2400" b="1" dirty="0"/>
              <a:t>polowań na zwierzęta łowne</a:t>
            </a:r>
            <a:r>
              <a:rPr lang="pl-PL" sz="2400" dirty="0"/>
              <a:t>,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sz="2400" b="1" dirty="0"/>
              <a:t>polowań indywidualnych na zwierzęta łowne</a:t>
            </a:r>
            <a:r>
              <a:rPr lang="pl-PL" sz="2400" dirty="0"/>
              <a:t>,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pl-PL" sz="2400" b="1" dirty="0"/>
              <a:t>polowań zbiorowych na zwierzęta łowne (z psami lub bez psów, z naganką lub bez naganki)</a:t>
            </a:r>
            <a:r>
              <a:rPr lang="pl-PL" sz="2400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pl-PL" sz="2400" dirty="0"/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endParaRPr lang="pl-PL" sz="2400" dirty="0"/>
          </a:p>
          <a:p>
            <a:pPr algn="just">
              <a:spcBef>
                <a:spcPct val="20000"/>
              </a:spcBef>
              <a:defRPr/>
            </a:pPr>
            <a:endParaRPr lang="pl-PL" sz="2400" dirty="0"/>
          </a:p>
          <a:p>
            <a:pPr algn="just">
              <a:spcBef>
                <a:spcPct val="20000"/>
              </a:spcBef>
              <a:defRPr/>
            </a:pPr>
            <a:endParaRPr lang="pl-PL" sz="2400" b="1" dirty="0">
              <a:solidFill>
                <a:srgbClr val="D1C1B3"/>
              </a:solidFill>
            </a:endParaRPr>
          </a:p>
          <a:p>
            <a:pPr algn="just">
              <a:spcBef>
                <a:spcPct val="20000"/>
              </a:spcBef>
              <a:defRPr/>
            </a:pPr>
            <a:endParaRPr lang="pl-PL" sz="2400" b="1" dirty="0">
              <a:solidFill>
                <a:srgbClr val="D1C1B3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F4A232-1BC0-F350-B914-0071643C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E891A82-8785-E7CA-0278-A9882F7C50C9}"/>
              </a:ext>
            </a:extLst>
          </p:cNvPr>
          <p:cNvSpPr txBox="1"/>
          <p:nvPr/>
        </p:nvSpPr>
        <p:spPr>
          <a:xfrm>
            <a:off x="1258412" y="4233913"/>
            <a:ext cx="9870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Gdy analiza ryzyka wykaże, że ww. czynności mogą spowodować zagrożenie rozprzestrzeniania się wirusa ASF!</a:t>
            </a:r>
          </a:p>
          <a:p>
            <a:endParaRPr lang="pl-PL" sz="2800" b="1" dirty="0">
              <a:solidFill>
                <a:srgbClr val="A21E1E"/>
              </a:solidFill>
            </a:endParaRPr>
          </a:p>
        </p:txBody>
      </p: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0F81120C-BCE1-326E-20E0-ACA19D2B62E7}"/>
              </a:ext>
            </a:extLst>
          </p:cNvPr>
          <p:cNvCxnSpPr/>
          <p:nvPr/>
        </p:nvCxnSpPr>
        <p:spPr>
          <a:xfrm rot="16200000" flipH="1">
            <a:off x="2017552" y="3228552"/>
            <a:ext cx="989815" cy="669303"/>
          </a:xfrm>
          <a:prstGeom prst="bentConnector3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3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638046"/>
            <a:ext cx="5845333" cy="34913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ustanawia środki szczególne w zakresie zwalczania ASF</a:t>
            </a:r>
          </a:p>
          <a:p>
            <a:pPr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ma zastosowanie do przemieszczania przesyłek:</a:t>
            </a:r>
          </a:p>
          <a:p>
            <a:pPr lvl="1"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świń,</a:t>
            </a:r>
          </a:p>
          <a:p>
            <a:pPr lvl="1"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materiału biologicznego,</a:t>
            </a:r>
          </a:p>
          <a:p>
            <a:pPr lvl="1"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świeżego mięsa i produktów mięsnych, w tym osłonek,</a:t>
            </a:r>
          </a:p>
          <a:p>
            <a:pPr lvl="1">
              <a:lnSpc>
                <a:spcPct val="120000"/>
              </a:lnSpc>
            </a:pPr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UPPZ.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Strzałka: pięciokąt 1">
            <a:extLst>
              <a:ext uri="{FF2B5EF4-FFF2-40B4-BE49-F238E27FC236}">
                <a16:creationId xmlns:a16="http://schemas.microsoft.com/office/drawing/2014/main" id="{45251C66-7967-B745-6A91-B8CBB736ACB9}"/>
              </a:ext>
            </a:extLst>
          </p:cNvPr>
          <p:cNvSpPr/>
          <p:nvPr/>
        </p:nvSpPr>
        <p:spPr>
          <a:xfrm>
            <a:off x="0" y="0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Nowe rozporządzenie 2023/594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EB535DA-A593-8546-7E5D-E9EE340DC1CB}"/>
              </a:ext>
            </a:extLst>
          </p:cNvPr>
          <p:cNvSpPr txBox="1"/>
          <p:nvPr/>
        </p:nvSpPr>
        <p:spPr>
          <a:xfrm>
            <a:off x="7383045" y="1772960"/>
            <a:ext cx="41693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objętym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ograniczeniami  I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objętym </a:t>
            </a:r>
            <a:r>
              <a:rPr lang="pl-PL" sz="1800" b="1" dirty="0">
                <a:solidFill>
                  <a:srgbClr val="FF99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ograniczeniami II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objętym </a:t>
            </a:r>
            <a:r>
              <a:rPr lang="pl-PL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ograniczeniami III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strefach objętych zakażeniem,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 poza ww. obszarami</a:t>
            </a:r>
            <a:endParaRPr lang="pl-PL" dirty="0"/>
          </a:p>
        </p:txBody>
      </p:sp>
      <p:sp>
        <p:nvSpPr>
          <p:cNvPr id="8" name="Nawias klamrowy zamykający 7">
            <a:extLst>
              <a:ext uri="{FF2B5EF4-FFF2-40B4-BE49-F238E27FC236}">
                <a16:creationId xmlns:a16="http://schemas.microsoft.com/office/drawing/2014/main" id="{2A43779B-FBEE-CC01-C307-B86E3CA76DDD}"/>
              </a:ext>
            </a:extLst>
          </p:cNvPr>
          <p:cNvSpPr/>
          <p:nvPr/>
        </p:nvSpPr>
        <p:spPr>
          <a:xfrm>
            <a:off x="6805933" y="1638046"/>
            <a:ext cx="334108" cy="2268416"/>
          </a:xfrm>
          <a:prstGeom prst="rightBrace">
            <a:avLst>
              <a:gd name="adj1" fmla="val 1478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 descr="Wykrzyknik">
            <a:extLst>
              <a:ext uri="{FF2B5EF4-FFF2-40B4-BE49-F238E27FC236}">
                <a16:creationId xmlns:a16="http://schemas.microsoft.com/office/drawing/2014/main" id="{EAF7534F-E5A7-59B3-B4CF-116328376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282" y="4305554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37DD9E0-4188-1EA6-0264-EFADEEFD63CC}"/>
              </a:ext>
            </a:extLst>
          </p:cNvPr>
          <p:cNvSpPr txBox="1"/>
          <p:nvPr/>
        </p:nvSpPr>
        <p:spPr>
          <a:xfrm>
            <a:off x="1193074" y="4519525"/>
            <a:ext cx="7279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Od 21 kwietnia 2023 r. zastępuje  RWK 2021/605</a:t>
            </a:r>
          </a:p>
        </p:txBody>
      </p:sp>
    </p:spTree>
    <p:extLst>
      <p:ext uri="{BB962C8B-B14F-4D97-AF65-F5344CB8AC3E}">
        <p14:creationId xmlns:p14="http://schemas.microsoft.com/office/powerpoint/2010/main" val="23110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09909" cy="39101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W niniejszej prezentacji zastosowano następujące skróty i wyrażenia:</a:t>
            </a:r>
          </a:p>
          <a:p>
            <a:r>
              <a:rPr lang="pl-PL" dirty="0"/>
              <a:t>ULW = Urzędowy Lekarz Weterynarii</a:t>
            </a:r>
          </a:p>
          <a:p>
            <a:r>
              <a:rPr lang="pl-PL" dirty="0"/>
              <a:t>PLW = Powiatowy Lekarz Weterynarii</a:t>
            </a:r>
          </a:p>
          <a:p>
            <a:r>
              <a:rPr lang="pl-PL" dirty="0"/>
              <a:t>OOO = obszar objęty ograniczeniami</a:t>
            </a:r>
          </a:p>
          <a:p>
            <a:r>
              <a:rPr lang="pl-PL" dirty="0"/>
              <a:t>PCZ = państwo członkowskie UE</a:t>
            </a:r>
          </a:p>
          <a:p>
            <a:r>
              <a:rPr lang="pl-PL" dirty="0"/>
              <a:t>UPPZ – uboczne produkty pochodzenia zwierzęcego</a:t>
            </a:r>
          </a:p>
          <a:p>
            <a:r>
              <a:rPr lang="pl-PL" dirty="0"/>
              <a:t>RWK – rozporządzenie wykonawcze Komisji 2023/594</a:t>
            </a:r>
          </a:p>
          <a:p>
            <a:r>
              <a:rPr lang="pl-PL" dirty="0"/>
              <a:t>Zakład - gospodarstwo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Legenda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7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Strzałka: pięciokąt 1">
            <a:extLst>
              <a:ext uri="{FF2B5EF4-FFF2-40B4-BE49-F238E27FC236}">
                <a16:creationId xmlns:a16="http://schemas.microsoft.com/office/drawing/2014/main" id="{45251C66-7967-B745-6A91-B8CBB736ACB9}"/>
              </a:ext>
            </a:extLst>
          </p:cNvPr>
          <p:cNvSpPr/>
          <p:nvPr/>
        </p:nvSpPr>
        <p:spPr>
          <a:xfrm>
            <a:off x="0" y="0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Nowe rozporządzenie 2023/594</a:t>
            </a:r>
          </a:p>
        </p:txBody>
      </p:sp>
      <p:pic>
        <p:nvPicPr>
          <p:cNvPr id="10" name="Grafika 9" descr="Wykrzyknik">
            <a:extLst>
              <a:ext uri="{FF2B5EF4-FFF2-40B4-BE49-F238E27FC236}">
                <a16:creationId xmlns:a16="http://schemas.microsoft.com/office/drawing/2014/main" id="{EAF7534F-E5A7-59B3-B4CF-116328376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70025"/>
            <a:ext cx="1187536" cy="2605586"/>
          </a:xfrm>
          <a:prstGeom prst="rect">
            <a:avLst/>
          </a:prstGeom>
        </p:spPr>
      </p:pic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93759FE4-EF57-AD52-C203-50AC68A4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0" y="1470025"/>
            <a:ext cx="10515600" cy="2675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</a:rPr>
              <a:t>Zgodnie z przepisami krajowymi na </a:t>
            </a:r>
            <a:r>
              <a:rPr lang="pl-PL" b="1" dirty="0">
                <a:solidFill>
                  <a:srgbClr val="0070C0"/>
                </a:solidFill>
              </a:rPr>
              <a:t>obszarach objętych ograniczeniami I </a:t>
            </a:r>
            <a:r>
              <a:rPr lang="pl-PL" b="1" u="sng" dirty="0">
                <a:solidFill>
                  <a:srgbClr val="0070C0"/>
                </a:solidFill>
              </a:rPr>
              <a:t>nie stosuje się</a:t>
            </a:r>
            <a:r>
              <a:rPr lang="pl-PL" b="1" dirty="0">
                <a:solidFill>
                  <a:srgbClr val="0070C0"/>
                </a:solidFill>
              </a:rPr>
              <a:t> nakazów wynikających z rozporządzenia unijnego</a:t>
            </a:r>
          </a:p>
          <a:p>
            <a:pPr marL="0" indent="0" algn="ctr">
              <a:buNone/>
            </a:pPr>
            <a:r>
              <a:rPr lang="pl-PL" u="sng" dirty="0">
                <a:solidFill>
                  <a:srgbClr val="FF0000"/>
                </a:solidFill>
              </a:rPr>
              <a:t>chyba że:</a:t>
            </a:r>
          </a:p>
          <a:p>
            <a:pPr algn="just"/>
            <a:r>
              <a:rPr lang="pl-PL" b="1" i="1" dirty="0">
                <a:solidFill>
                  <a:srgbClr val="FF0000"/>
                </a:solidFill>
              </a:rPr>
              <a:t>Świnie lub produkty pozyskane z tych świń będą wysyłane poza terytorium Polski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3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088" y="4044035"/>
            <a:ext cx="6032278" cy="1506535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pl-PL" sz="2000" dirty="0">
                <a:effectLst/>
                <a:ea typeface="Calibri" panose="020F0502020204030204" pitchFamily="34" charset="0"/>
              </a:rPr>
              <a:t>Wymogi dla przemieszczania zwierząt w obszarach objętych ograniczeniami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pl-PL" sz="2000" dirty="0">
                <a:effectLst/>
                <a:ea typeface="Calibri" panose="020F0502020204030204" pitchFamily="34" charset="0"/>
              </a:rPr>
              <a:t>, </a:t>
            </a:r>
            <a:r>
              <a:rPr lang="pl-PL" sz="2000" b="1" dirty="0">
                <a:solidFill>
                  <a:srgbClr val="FF6699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pl-PL" sz="2000" dirty="0">
                <a:solidFill>
                  <a:srgbClr val="FF669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000" dirty="0">
                <a:effectLst/>
                <a:ea typeface="Calibri" panose="020F0502020204030204" pitchFamily="34" charset="0"/>
              </a:rPr>
              <a:t> i </a:t>
            </a: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III </a:t>
            </a:r>
            <a:r>
              <a:rPr lang="pl-PL" sz="2000" dirty="0">
                <a:effectLst/>
                <a:ea typeface="Calibri" panose="020F0502020204030204" pitchFamily="34" charset="0"/>
              </a:rPr>
              <a:t> będą obowiązywały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pl-PL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20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WSZYSTKIE gospodarstwa, z których będą przemieszczane świnie  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pl-PL" sz="2000" dirty="0">
                <a:effectLst/>
                <a:ea typeface="Calibri" panose="020F0502020204030204" pitchFamily="34" charset="0"/>
              </a:rPr>
              <a:t>- niezależnie od tego, czy przemieszczanie odbywać się będzie poza strefy czy w obrębie stref.</a:t>
            </a:r>
            <a:endParaRPr lang="pl-PL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35467" y="191427"/>
            <a:ext cx="10972800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Bioasekuracja</a:t>
            </a:r>
            <a:r>
              <a:rPr lang="pl-PL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 wg nowego </a:t>
            </a:r>
            <a:r>
              <a:rPr lang="pl-PL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rozp</a:t>
            </a:r>
            <a:r>
              <a:rPr lang="pl-PL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. 2023/594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052" name="Picture 4" descr="Mateusz Morawiecki: Program „Locha plus” będzie kontynuowany">
            <a:extLst>
              <a:ext uri="{FF2B5EF4-FFF2-40B4-BE49-F238E27FC236}">
                <a16:creationId xmlns:a16="http://schemas.microsoft.com/office/drawing/2014/main" id="{3BC26D8C-AC14-C804-D2D1-18C8BC7A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7" y="3715811"/>
            <a:ext cx="2769552" cy="18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a 6" descr="Wykrzyknik">
            <a:extLst>
              <a:ext uri="{FF2B5EF4-FFF2-40B4-BE49-F238E27FC236}">
                <a16:creationId xmlns:a16="http://schemas.microsoft.com/office/drawing/2014/main" id="{F22CE28F-9B97-7490-A5D6-5C07CBA7C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1324" y="4340102"/>
            <a:ext cx="914400" cy="9144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2596051-BFA9-7ED7-EDC9-67A497D83C02}"/>
              </a:ext>
            </a:extLst>
          </p:cNvPr>
          <p:cNvSpPr txBox="1"/>
          <p:nvPr/>
        </p:nvSpPr>
        <p:spPr>
          <a:xfrm>
            <a:off x="1186773" y="1841466"/>
            <a:ext cx="56728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Wzmocnione wymogi bioasekuracji </a:t>
            </a:r>
            <a:r>
              <a:rPr lang="pl-PL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wskazane są </a:t>
            </a:r>
            <a:r>
              <a:rPr lang="pl-PL" sz="1800" b="1" u="sng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załączniku III</a:t>
            </a:r>
            <a:r>
              <a:rPr lang="pl-PL" sz="1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RWK 2023/594 z dnia 16 marca 2023 r. 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6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19" y="2060355"/>
            <a:ext cx="8208818" cy="391015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pl-PL" sz="1700" b="1" dirty="0">
                <a:solidFill>
                  <a:srgbClr val="00B050"/>
                </a:solidFill>
              </a:rPr>
              <a:t>brak bezpośredniego i pośredniego kontaktu między utrzymywanymi świniami i: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700" dirty="0"/>
              <a:t>innymi świniami z innych gospodarstw;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700" dirty="0"/>
              <a:t>dzikami;</a:t>
            </a:r>
          </a:p>
          <a:p>
            <a:pPr>
              <a:buClr>
                <a:schemeClr val="tx1"/>
              </a:buClr>
            </a:pPr>
            <a:r>
              <a:rPr lang="pl-PL" sz="1700" b="1" dirty="0">
                <a:solidFill>
                  <a:srgbClr val="00B050"/>
                </a:solidFill>
              </a:rPr>
              <a:t>odpowiednie środki higieniczne </a:t>
            </a:r>
            <a:r>
              <a:rPr lang="pl-PL" sz="1700" dirty="0"/>
              <a:t>– zmiana odzieży i obuwia przy wchodzeniu do i opuszczaniu pomieszczeń, w których są świnie;</a:t>
            </a:r>
          </a:p>
          <a:p>
            <a:pPr>
              <a:buClr>
                <a:schemeClr val="tx1"/>
              </a:buClr>
            </a:pPr>
            <a:r>
              <a:rPr lang="pl-PL" sz="1700" dirty="0"/>
              <a:t>umożliwiać </a:t>
            </a:r>
            <a:r>
              <a:rPr lang="pl-PL" sz="1700" b="1" dirty="0">
                <a:solidFill>
                  <a:srgbClr val="00B050"/>
                </a:solidFill>
              </a:rPr>
              <a:t>mycie i odkażanie rąk </a:t>
            </a:r>
            <a:r>
              <a:rPr lang="pl-PL" sz="1700" dirty="0"/>
              <a:t>oraz </a:t>
            </a:r>
            <a:r>
              <a:rPr lang="pl-PL" sz="1700" b="1" dirty="0">
                <a:solidFill>
                  <a:srgbClr val="00B050"/>
                </a:solidFill>
              </a:rPr>
              <a:t>odkażanie obuwia </a:t>
            </a:r>
            <a:r>
              <a:rPr lang="pl-PL" sz="1700" dirty="0"/>
              <a:t>przy wchodzeniu do pomieszczeń, w których są świnie; </a:t>
            </a:r>
          </a:p>
          <a:p>
            <a:pPr>
              <a:buClr>
                <a:schemeClr val="tx1"/>
              </a:buClr>
            </a:pPr>
            <a:r>
              <a:rPr lang="pl-PL" sz="1700" b="1" dirty="0">
                <a:solidFill>
                  <a:srgbClr val="00B050"/>
                </a:solidFill>
              </a:rPr>
              <a:t>48 godzin od zakończenia działalności łowieckiej </a:t>
            </a:r>
            <a:r>
              <a:rPr lang="pl-PL" sz="1700" dirty="0"/>
              <a:t>związanej z dzikami lub jakimkolwiek innym kontakcie z dzikami =&gt; brak kontaktu ze świniami;</a:t>
            </a:r>
            <a:endParaRPr lang="pl-PL" sz="1700" b="1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pl-PL" sz="1700" b="1" dirty="0">
                <a:solidFill>
                  <a:srgbClr val="00B050"/>
                </a:solidFill>
              </a:rPr>
              <a:t>zakaz wstępu nieupoważnionych osób </a:t>
            </a:r>
            <a:r>
              <a:rPr lang="pl-PL" sz="1700" dirty="0"/>
              <a:t>lub </a:t>
            </a:r>
            <a:r>
              <a:rPr lang="pl-PL" sz="1700" b="1" dirty="0">
                <a:solidFill>
                  <a:srgbClr val="00B050"/>
                </a:solidFill>
              </a:rPr>
              <a:t>środków transportu</a:t>
            </a:r>
            <a:r>
              <a:rPr lang="pl-PL" sz="1700" b="1" dirty="0"/>
              <a:t> </a:t>
            </a:r>
            <a:r>
              <a:rPr lang="pl-PL" sz="1700" dirty="0"/>
              <a:t>do zakładu, w tym do pomieszczeń, w których utrzymywane są świnie;</a:t>
            </a:r>
          </a:p>
          <a:p>
            <a:r>
              <a:rPr lang="pl-PL" sz="1700" b="1" dirty="0">
                <a:solidFill>
                  <a:srgbClr val="00B050"/>
                </a:solidFill>
              </a:rPr>
              <a:t>prowadzenie ewidencji osób </a:t>
            </a:r>
            <a:r>
              <a:rPr lang="pl-PL" sz="1700" dirty="0"/>
              <a:t>i </a:t>
            </a:r>
            <a:r>
              <a:rPr lang="pl-PL" sz="1700" b="1" dirty="0">
                <a:solidFill>
                  <a:srgbClr val="00B050"/>
                </a:solidFill>
              </a:rPr>
              <a:t>środków transportu </a:t>
            </a:r>
            <a:r>
              <a:rPr lang="pl-PL" sz="1700" dirty="0"/>
              <a:t>mających dostęp do zakładu, w którym utrzymywane są świnie;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pl-PL" sz="1600" dirty="0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rodki </a:t>
            </a:r>
            <a:r>
              <a:rPr lang="pl-PL" sz="3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bioasekuracji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 zakładach przemieszczających świnie </a:t>
            </a:r>
            <a:endParaRPr lang="pl-PL" sz="3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3080" name="Picture 8" descr="GC013">
            <a:extLst>
              <a:ext uri="{FF2B5EF4-FFF2-40B4-BE49-F238E27FC236}">
                <a16:creationId xmlns:a16="http://schemas.microsoft.com/office/drawing/2014/main" id="{D4B8FCB2-08AB-1A56-B038-EBD7CF07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58" y="2021711"/>
            <a:ext cx="1116942" cy="15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a 1" descr="Wykrzyknik">
            <a:extLst>
              <a:ext uri="{FF2B5EF4-FFF2-40B4-BE49-F238E27FC236}">
                <a16:creationId xmlns:a16="http://schemas.microsoft.com/office/drawing/2014/main" id="{82BD8898-A936-00BB-3E4C-9B3457F80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8139" y="3908075"/>
            <a:ext cx="864912" cy="864912"/>
          </a:xfrm>
          <a:prstGeom prst="rect">
            <a:avLst/>
          </a:prstGeom>
        </p:spPr>
      </p:pic>
      <p:pic>
        <p:nvPicPr>
          <p:cNvPr id="40" name="Picture 2" descr="How to Draw Animals: Domestic Pigs, Wild Boars, and Warthogs">
            <a:extLst>
              <a:ext uri="{FF2B5EF4-FFF2-40B4-BE49-F238E27FC236}">
                <a16:creationId xmlns:a16="http://schemas.microsoft.com/office/drawing/2014/main" id="{48DA592F-EA76-930A-CAFF-A9B47439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62" y="4135197"/>
            <a:ext cx="2874780" cy="15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nak mnożenia 40">
            <a:extLst>
              <a:ext uri="{FF2B5EF4-FFF2-40B4-BE49-F238E27FC236}">
                <a16:creationId xmlns:a16="http://schemas.microsoft.com/office/drawing/2014/main" id="{A9B7BBE5-6A8B-B483-BBAD-CE9A27CBBC92}"/>
              </a:ext>
            </a:extLst>
          </p:cNvPr>
          <p:cNvSpPr/>
          <p:nvPr/>
        </p:nvSpPr>
        <p:spPr>
          <a:xfrm>
            <a:off x="8965309" y="3685272"/>
            <a:ext cx="3102819" cy="2623539"/>
          </a:xfrm>
          <a:prstGeom prst="mathMultiply">
            <a:avLst>
              <a:gd name="adj1" fmla="val 32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41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56" y="1413426"/>
            <a:ext cx="6399630" cy="47783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pl-PL" sz="1700" b="1" dirty="0">
                <a:solidFill>
                  <a:srgbClr val="00B050"/>
                </a:solidFill>
              </a:rPr>
              <a:t>Pomieszczenia i budynki zakładu</a:t>
            </a:r>
            <a:r>
              <a:rPr lang="pl-PL" sz="1700" dirty="0"/>
              <a:t>, w którym utrzymywane są świnie, </a:t>
            </a:r>
            <a:r>
              <a:rPr lang="pl-PL" sz="1700" b="1" dirty="0">
                <a:solidFill>
                  <a:srgbClr val="00B050"/>
                </a:solidFill>
              </a:rPr>
              <a:t>muszą</a:t>
            </a:r>
            <a:r>
              <a:rPr lang="pl-PL" sz="1700" dirty="0"/>
              <a:t>:</a:t>
            </a:r>
          </a:p>
          <a:p>
            <a:pPr lvl="1">
              <a:buClr>
                <a:schemeClr val="tx1"/>
              </a:buClr>
            </a:pPr>
            <a:r>
              <a:rPr lang="pl-PL" sz="1700" dirty="0"/>
              <a:t>być zbudowane w taki sposób, </a:t>
            </a:r>
            <a:r>
              <a:rPr lang="pl-PL" sz="1700" b="1" dirty="0">
                <a:solidFill>
                  <a:srgbClr val="00B050"/>
                </a:solidFill>
              </a:rPr>
              <a:t>aby żadne inne zwierzęta nie mogły wejść </a:t>
            </a:r>
            <a:r>
              <a:rPr lang="pl-PL" sz="1700" dirty="0"/>
              <a:t>do pomieszczeń i budynków ani mieć kontaktu z utrzymywanymi świniami, ich paszą i materiałem ściółkowym. </a:t>
            </a:r>
            <a:r>
              <a:rPr lang="pl-PL" sz="1700" b="1" dirty="0"/>
              <a:t>W szczególności struktura i budynki zakładu </a:t>
            </a:r>
            <a:r>
              <a:rPr lang="pl-PL" sz="1700" b="1" u="sng" dirty="0"/>
              <a:t>muszą gwarantować, że świnie nie mają żadnego kontaktu z dzikami</a:t>
            </a:r>
            <a:r>
              <a:rPr lang="pl-PL" sz="1700" dirty="0"/>
              <a:t>;</a:t>
            </a:r>
          </a:p>
          <a:p>
            <a:pPr lvl="1">
              <a:buClr>
                <a:schemeClr val="tx1"/>
              </a:buClr>
            </a:pPr>
            <a:r>
              <a:rPr lang="pl-PL" sz="1700" dirty="0"/>
              <a:t>umożliwiać mycie i odkażanie rąk;</a:t>
            </a:r>
          </a:p>
          <a:p>
            <a:pPr lvl="1">
              <a:buClr>
                <a:schemeClr val="tx1"/>
              </a:buClr>
            </a:pPr>
            <a:r>
              <a:rPr lang="pl-PL" sz="1600" dirty="0"/>
              <a:t>posiadać </a:t>
            </a:r>
            <a:r>
              <a:rPr lang="pl-PL" sz="1600" b="1" dirty="0">
                <a:solidFill>
                  <a:srgbClr val="00B050"/>
                </a:solidFill>
              </a:rPr>
              <a:t>odpowiednie warunki do zmiany obuwia</a:t>
            </a:r>
            <a:r>
              <a:rPr lang="pl-PL" sz="1600" b="1" dirty="0"/>
              <a:t> </a:t>
            </a:r>
            <a:r>
              <a:rPr lang="pl-PL" sz="1600" dirty="0"/>
              <a:t>i </a:t>
            </a:r>
            <a:r>
              <a:rPr lang="pl-PL" sz="1600" b="1" dirty="0">
                <a:solidFill>
                  <a:srgbClr val="00B050"/>
                </a:solidFill>
              </a:rPr>
              <a:t>odzieży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/>
              <a:t>przy wejściu do pomieszczeń, w których utrzymywane są świnie;</a:t>
            </a:r>
          </a:p>
          <a:p>
            <a:pPr lvl="1">
              <a:buClr>
                <a:schemeClr val="tx1"/>
              </a:buClr>
            </a:pPr>
            <a:r>
              <a:rPr lang="pl-PL" sz="1600" dirty="0"/>
              <a:t>w stosownych przypadkach, </a:t>
            </a:r>
            <a:r>
              <a:rPr lang="pl-PL" sz="1600" b="1" dirty="0">
                <a:solidFill>
                  <a:srgbClr val="00B050"/>
                </a:solidFill>
              </a:rPr>
              <a:t>umożliwiać czyszczenie i odkażanie pomieszczeń</a:t>
            </a:r>
            <a:r>
              <a:rPr lang="pl-PL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z ewentualnym wyjątkiem terenu w pobliżu budynków zakładu, w którym świnie trzymane są na wolnym wybiegu, gdzie takie czyszczenie i dezynfekcja mogłyby być niewykonalne;</a:t>
            </a:r>
            <a:endParaRPr lang="pl-PL" sz="1600" dirty="0"/>
          </a:p>
          <a:p>
            <a:pPr lvl="1">
              <a:buClr>
                <a:schemeClr val="tx1"/>
              </a:buClr>
            </a:pPr>
            <a:r>
              <a:rPr lang="pl-PL" sz="1600" dirty="0">
                <a:effectLst/>
                <a:ea typeface="Calibri" panose="020F0502020204030204" pitchFamily="34" charset="0"/>
              </a:rPr>
              <a:t>posiadać odpowiednią </a:t>
            </a:r>
            <a:r>
              <a:rPr lang="pl-PL" sz="1600" b="1" u="sng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ochronę przed owadami i kleszczami</a:t>
            </a:r>
            <a:r>
              <a:rPr lang="pl-PL" sz="1600" b="1" u="sng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pl-PL" sz="1600" dirty="0">
                <a:ea typeface="Calibri" panose="020F0502020204030204" pitchFamily="34" charset="0"/>
              </a:rPr>
              <a:t>– jeśli wymagane przez właściwy organ</a:t>
            </a:r>
            <a:endParaRPr lang="pl-PL" sz="1600" dirty="0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rodki </a:t>
            </a:r>
            <a:r>
              <a:rPr lang="pl-PL" sz="3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bioasekuracji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 zakładach przemieszczających świnie </a:t>
            </a:r>
            <a:endParaRPr lang="pl-PL" sz="3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Grafika 1" descr="Wykrzyknik">
            <a:extLst>
              <a:ext uri="{FF2B5EF4-FFF2-40B4-BE49-F238E27FC236}">
                <a16:creationId xmlns:a16="http://schemas.microsoft.com/office/drawing/2014/main" id="{82BD8898-A936-00BB-3E4C-9B3457F80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834" y="1757738"/>
            <a:ext cx="823195" cy="823195"/>
          </a:xfrm>
          <a:prstGeom prst="rect">
            <a:avLst/>
          </a:prstGeom>
        </p:spPr>
      </p:pic>
      <p:pic>
        <p:nvPicPr>
          <p:cNvPr id="15" name="Grafika 14" descr="Wykrzyknik">
            <a:extLst>
              <a:ext uri="{FF2B5EF4-FFF2-40B4-BE49-F238E27FC236}">
                <a16:creationId xmlns:a16="http://schemas.microsoft.com/office/drawing/2014/main" id="{BA5567DB-FAE3-D8B7-89B3-6167B2C3F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011" y="4223437"/>
            <a:ext cx="823195" cy="8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25" y="4368177"/>
            <a:ext cx="9959158" cy="3910157"/>
          </a:xfrm>
        </p:spPr>
        <p:txBody>
          <a:bodyPr>
            <a:normAutofit/>
          </a:bodyPr>
          <a:lstStyle/>
          <a:p>
            <a:r>
              <a:rPr lang="pl-PL" sz="1800" dirty="0"/>
              <a:t>Gospodarstwa muszą posiadać </a:t>
            </a:r>
            <a:r>
              <a:rPr lang="pl-PL" sz="1800" b="1" u="sng" dirty="0">
                <a:solidFill>
                  <a:srgbClr val="00B050"/>
                </a:solidFill>
              </a:rPr>
              <a:t>OGRODZENIA OCHRONNE </a:t>
            </a:r>
            <a:r>
              <a:rPr lang="pl-PL" sz="1800" dirty="0"/>
              <a:t>co najmniej:</a:t>
            </a:r>
          </a:p>
          <a:p>
            <a:r>
              <a:rPr lang="pl-PL" sz="1800" dirty="0"/>
              <a:t> pomieszczeń, w których utrzymywane są </a:t>
            </a:r>
            <a:r>
              <a:rPr lang="pl-PL" sz="1800" b="1" dirty="0">
                <a:solidFill>
                  <a:srgbClr val="00B050"/>
                </a:solidFill>
              </a:rPr>
              <a:t>świnie</a:t>
            </a:r>
            <a:r>
              <a:rPr lang="pl-PL" sz="1800" dirty="0"/>
              <a:t>, </a:t>
            </a:r>
          </a:p>
          <a:p>
            <a:pPr marL="0" indent="0">
              <a:buNone/>
            </a:pPr>
            <a:r>
              <a:rPr lang="pl-PL" sz="1800" dirty="0"/>
              <a:t>oraz </a:t>
            </a:r>
          </a:p>
          <a:p>
            <a:r>
              <a:rPr lang="pl-PL" sz="1800" dirty="0"/>
              <a:t>budynków, w których przechowuje się </a:t>
            </a:r>
            <a:r>
              <a:rPr lang="pl-PL" sz="1800" b="1" dirty="0">
                <a:solidFill>
                  <a:srgbClr val="00B050"/>
                </a:solidFill>
              </a:rPr>
              <a:t>paszę</a:t>
            </a:r>
            <a:r>
              <a:rPr lang="pl-PL" sz="1800" dirty="0"/>
              <a:t> i </a:t>
            </a:r>
            <a:r>
              <a:rPr lang="pl-PL" sz="1800" b="1" dirty="0">
                <a:solidFill>
                  <a:srgbClr val="00B050"/>
                </a:solidFill>
              </a:rPr>
              <a:t>ściółkę- zabezpieczenie przed kontaktem z innymi osobami/ zwierzętami/ dzikami</a:t>
            </a:r>
          </a:p>
          <a:p>
            <a:pPr marL="0" indent="0">
              <a:buNone/>
            </a:pP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rodki </a:t>
            </a:r>
            <a:r>
              <a:rPr lang="pl-PL" sz="3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bioasekuracji</a:t>
            </a:r>
            <a:r>
              <a:rPr lang="pl-PL" sz="3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 zakładach przemieszczających świnie </a:t>
            </a:r>
            <a:endParaRPr lang="pl-PL" sz="36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8" name="Obraz 3">
            <a:extLst>
              <a:ext uri="{FF2B5EF4-FFF2-40B4-BE49-F238E27FC236}">
                <a16:creationId xmlns:a16="http://schemas.microsoft.com/office/drawing/2014/main" id="{C28EC87A-2A1E-B044-D407-7AB7ED73C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12" y="1325244"/>
            <a:ext cx="5067751" cy="30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Boar, feral, game, hunting, pig, swine, wild icon - Download on Iconfinder">
            <a:extLst>
              <a:ext uri="{FF2B5EF4-FFF2-40B4-BE49-F238E27FC236}">
                <a16:creationId xmlns:a16="http://schemas.microsoft.com/office/drawing/2014/main" id="{2380022D-CE72-D5F3-08C1-CF9471DA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203" y="1945121"/>
            <a:ext cx="888422" cy="8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oar, feral, game, hunting, pig, swine, wild icon - Download on Iconfinder">
            <a:extLst>
              <a:ext uri="{FF2B5EF4-FFF2-40B4-BE49-F238E27FC236}">
                <a16:creationId xmlns:a16="http://schemas.microsoft.com/office/drawing/2014/main" id="{CECB7967-C887-E213-6881-F27E2EB7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74" y="2202035"/>
            <a:ext cx="888422" cy="8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oar, feral, game, hunting, pig, swine, wild icon - Download on Iconfinder">
            <a:extLst>
              <a:ext uri="{FF2B5EF4-FFF2-40B4-BE49-F238E27FC236}">
                <a16:creationId xmlns:a16="http://schemas.microsoft.com/office/drawing/2014/main" id="{25AF2427-9395-B65C-FA62-4B5A6A79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01" y="2833543"/>
            <a:ext cx="868509" cy="8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9F56D143-24BD-2736-0471-DA54D0473C43}"/>
              </a:ext>
            </a:extLst>
          </p:cNvPr>
          <p:cNvCxnSpPr>
            <a:cxnSpLocks/>
          </p:cNvCxnSpPr>
          <p:nvPr/>
        </p:nvCxnSpPr>
        <p:spPr>
          <a:xfrm flipH="1">
            <a:off x="6962774" y="1520828"/>
            <a:ext cx="2246170" cy="1116489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F2D7E9B9-6811-E79C-6588-D01F59DA7A66}"/>
              </a:ext>
            </a:extLst>
          </p:cNvPr>
          <p:cNvSpPr/>
          <p:nvPr/>
        </p:nvSpPr>
        <p:spPr>
          <a:xfrm rot="19923367">
            <a:off x="7834189" y="1417351"/>
            <a:ext cx="922445" cy="1075458"/>
          </a:xfrm>
          <a:prstGeom prst="mathMultiply">
            <a:avLst>
              <a:gd name="adj1" fmla="val 2239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B0726BB9-DE39-A1E7-69A0-49B088BA9ECA}"/>
              </a:ext>
            </a:extLst>
          </p:cNvPr>
          <p:cNvCxnSpPr>
            <a:cxnSpLocks/>
          </p:cNvCxnSpPr>
          <p:nvPr/>
        </p:nvCxnSpPr>
        <p:spPr>
          <a:xfrm flipH="1" flipV="1">
            <a:off x="7041764" y="3155825"/>
            <a:ext cx="2334107" cy="1110758"/>
          </a:xfrm>
          <a:prstGeom prst="straightConnector1">
            <a:avLst/>
          </a:prstGeom>
          <a:ln w="889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3C99510A-1FDB-7A62-C34A-67C063854535}"/>
              </a:ext>
            </a:extLst>
          </p:cNvPr>
          <p:cNvSpPr/>
          <p:nvPr/>
        </p:nvSpPr>
        <p:spPr>
          <a:xfrm rot="1898762">
            <a:off x="7877239" y="3246004"/>
            <a:ext cx="922445" cy="1075458"/>
          </a:xfrm>
          <a:prstGeom prst="mathMultiply">
            <a:avLst>
              <a:gd name="adj1" fmla="val 2239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4580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 descr="Płot">
            <a:extLst>
              <a:ext uri="{FF2B5EF4-FFF2-40B4-BE49-F238E27FC236}">
                <a16:creationId xmlns:a16="http://schemas.microsoft.com/office/drawing/2014/main" id="{BDA62AD5-9F35-5375-2C1C-C66AA5684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" y="1215737"/>
            <a:ext cx="11243326" cy="475477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446193"/>
            <a:ext cx="10772776" cy="3910157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gospodarstw w obszarach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aktualnie wolnych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wystąpienia ogniska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pół roku </a:t>
            </a:r>
            <a:r>
              <a:rPr lang="pl-P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potwierdzenia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ogniska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wówczas przemieszczanie świń będzie mogło być dokonywane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terytorium tego samego państwa członkowskiego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gospodarstw będących </a:t>
            </a:r>
            <a:r>
              <a:rPr lang="pl-P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już w obszarach I </a:t>
            </a:r>
            <a:r>
              <a:rPr lang="pl-PL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posiadają ogrodzeń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pół roku </a:t>
            </a:r>
            <a:r>
              <a:rPr lang="pl-P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publikacji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rozporządzenia  </a:t>
            </a:r>
            <a:r>
              <a:rPr lang="pl-PL" sz="2400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(czyli do </a:t>
            </a:r>
            <a:r>
              <a:rPr lang="pl-PL" sz="2400" b="1" u="sng" dirty="0">
                <a:solidFill>
                  <a:srgbClr val="FF0000"/>
                </a:solidFill>
              </a:rPr>
              <a:t>17 września 2023)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wówczas przemieszczanie świń i produktów z nich będzie mogło być dokonywane </a:t>
            </a: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w obszarach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b="1" dirty="0">
              <a:solidFill>
                <a:srgbClr val="00B05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7CEF3910-6D13-6588-643C-5C41C8E74699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b="1" u="sng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Okres przejściowy na ogrodzenia </a:t>
            </a:r>
            <a:endParaRPr lang="pl-PL" sz="4400" b="1" u="sng" dirty="0">
              <a:solidFill>
                <a:srgbClr val="FF0000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Grafika 4" descr="Kalendarz codzienny">
            <a:extLst>
              <a:ext uri="{FF2B5EF4-FFF2-40B4-BE49-F238E27FC236}">
                <a16:creationId xmlns:a16="http://schemas.microsoft.com/office/drawing/2014/main" id="{71B1F9E6-8414-D47D-70E0-49E61CAD2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3373" y="135304"/>
            <a:ext cx="1219200" cy="12192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D655537-1CD5-9D31-1C05-C6B9AF130807}"/>
              </a:ext>
            </a:extLst>
          </p:cNvPr>
          <p:cNvSpPr/>
          <p:nvPr/>
        </p:nvSpPr>
        <p:spPr>
          <a:xfrm>
            <a:off x="8740234" y="1137025"/>
            <a:ext cx="343654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6 MIESIĘCY</a:t>
            </a:r>
          </a:p>
        </p:txBody>
      </p:sp>
      <p:pic>
        <p:nvPicPr>
          <p:cNvPr id="2" name="Grafika 1" descr="Wykrzyknik">
            <a:extLst>
              <a:ext uri="{FF2B5EF4-FFF2-40B4-BE49-F238E27FC236}">
                <a16:creationId xmlns:a16="http://schemas.microsoft.com/office/drawing/2014/main" id="{B0D81200-1A3C-7E5F-9397-C67BD70EFB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6519" y="333306"/>
            <a:ext cx="823195" cy="82319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082386" y="53236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</a:rPr>
              <a:t>Zgodnie z przepisami krajowymi na </a:t>
            </a:r>
            <a:r>
              <a:rPr lang="pl-PL" b="1" dirty="0">
                <a:solidFill>
                  <a:srgbClr val="0070C0"/>
                </a:solidFill>
              </a:rPr>
              <a:t>obszarach objętych ograniczeniami I nie stosuje się  nakazów wynikających z rozporządzenia unijnego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687" y="5123105"/>
            <a:ext cx="2481639" cy="131707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65" y="5266387"/>
            <a:ext cx="2656616" cy="6202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D1334-4D59-B602-CD06-1E848216306E}"/>
              </a:ext>
            </a:extLst>
          </p:cNvPr>
          <p:cNvSpPr txBox="1"/>
          <p:nvPr/>
        </p:nvSpPr>
        <p:spPr>
          <a:xfrm>
            <a:off x="3274423" y="1602377"/>
            <a:ext cx="311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Nie ma odstępstwa dla OOO III</a:t>
            </a:r>
          </a:p>
        </p:txBody>
      </p:sp>
    </p:spTree>
    <p:extLst>
      <p:ext uri="{BB962C8B-B14F-4D97-AF65-F5344CB8AC3E}">
        <p14:creationId xmlns:p14="http://schemas.microsoft.com/office/powerpoint/2010/main" val="386768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63" y="1315795"/>
            <a:ext cx="9448800" cy="4856216"/>
          </a:xfrm>
        </p:spPr>
        <p:txBody>
          <a:bodyPr>
            <a:normAutofit fontScale="85000" lnSpcReduction="10000"/>
          </a:bodyPr>
          <a:lstStyle/>
          <a:p>
            <a:endParaRPr lang="pl-PL" dirty="0"/>
          </a:p>
          <a:p>
            <a:r>
              <a:rPr lang="pl-PL" dirty="0"/>
              <a:t>Ustanowienie czystych i brudnych stref dla pracowników – właściwych dla typologii zakładu;</a:t>
            </a:r>
          </a:p>
          <a:p>
            <a:r>
              <a:rPr lang="pl-PL" dirty="0"/>
              <a:t>ustanowienie i, w stosownych przypadkach, </a:t>
            </a:r>
            <a:r>
              <a:rPr lang="pl-PL" b="1" dirty="0">
                <a:solidFill>
                  <a:srgbClr val="00B050"/>
                </a:solidFill>
              </a:rPr>
              <a:t>przegląd rozwiązań logistycznych dotyczących wprowadzania do zakładu nowych utrzymywanych świń</a:t>
            </a:r>
            <a:r>
              <a:rPr lang="pl-PL" dirty="0"/>
              <a:t>;</a:t>
            </a:r>
          </a:p>
          <a:p>
            <a:r>
              <a:rPr lang="pl-PL" dirty="0"/>
              <a:t>procedury </a:t>
            </a:r>
            <a:r>
              <a:rPr lang="pl-PL" b="1" dirty="0">
                <a:solidFill>
                  <a:srgbClr val="00B050"/>
                </a:solidFill>
              </a:rPr>
              <a:t>czyszczenia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/>
              <a:t>i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rgbClr val="00B050"/>
                </a:solidFill>
              </a:rPr>
              <a:t>dezynfekcji </a:t>
            </a:r>
            <a:r>
              <a:rPr lang="pl-PL" dirty="0"/>
              <a:t>obiektów, środków transportu, wyposażenia i higieny personelu; </a:t>
            </a:r>
          </a:p>
          <a:p>
            <a:r>
              <a:rPr lang="pl-PL" sz="29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przepisy dotyczące żywności dla personelu na miejscu oraz zakaz trzymania przez personel świń, w stosownych przypadkach – tam gdzie jest to istotne i jeżeli ma to zastosowanie na podstawie ustawodawstwa krajowego danego państwa członkowskiego</a:t>
            </a:r>
            <a:r>
              <a:rPr lang="pl-PL" sz="2900" dirty="0"/>
              <a:t>;</a:t>
            </a:r>
            <a:r>
              <a:rPr lang="pl-PL" sz="2900" dirty="0">
                <a:highlight>
                  <a:srgbClr val="C0C0C0"/>
                </a:highlight>
              </a:rPr>
              <a:t> </a:t>
            </a:r>
          </a:p>
          <a:p>
            <a:r>
              <a:rPr lang="pl-PL" dirty="0"/>
              <a:t>cykliczny </a:t>
            </a:r>
            <a:r>
              <a:rPr lang="pl-PL" b="1" dirty="0">
                <a:solidFill>
                  <a:srgbClr val="00B050"/>
                </a:solidFill>
              </a:rPr>
              <a:t>program podnoszenia świadomości </a:t>
            </a:r>
            <a:r>
              <a:rPr lang="pl-PL" dirty="0"/>
              <a:t>dla personelu w zakładzie;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Grafika 1" descr="Wykrzyknik">
            <a:extLst>
              <a:ext uri="{FF2B5EF4-FFF2-40B4-BE49-F238E27FC236}">
                <a16:creationId xmlns:a16="http://schemas.microsoft.com/office/drawing/2014/main" id="{4CC61B95-0673-DDC2-D149-54D3D752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8913" y="3467937"/>
            <a:ext cx="1221263" cy="122126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DD53ED-5ACB-5764-DAAB-07CB9CB84CC8}"/>
              </a:ext>
            </a:extLst>
          </p:cNvPr>
          <p:cNvSpPr txBox="1"/>
          <p:nvPr/>
        </p:nvSpPr>
        <p:spPr>
          <a:xfrm>
            <a:off x="1046731" y="144109"/>
            <a:ext cx="10973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/>
              <a:t>PLAN BIOASEKURACJI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E1FDC8-E2A8-DB43-9794-DC0E97E08E4B}"/>
              </a:ext>
            </a:extLst>
          </p:cNvPr>
          <p:cNvSpPr txBox="1"/>
          <p:nvPr/>
        </p:nvSpPr>
        <p:spPr>
          <a:xfrm>
            <a:off x="1118694" y="975971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Zatwierdzony przez właściwy organ państwa członkowskiego z uwzględnieniem profilu zakładu i przepisów krajowych, który obejmuje co najmniej…</a:t>
            </a:r>
          </a:p>
        </p:txBody>
      </p:sp>
    </p:spTree>
    <p:extLst>
      <p:ext uri="{BB962C8B-B14F-4D97-AF65-F5344CB8AC3E}">
        <p14:creationId xmlns:p14="http://schemas.microsoft.com/office/powerpoint/2010/main" val="395411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448800" cy="3910157"/>
          </a:xfrm>
        </p:spPr>
        <p:txBody>
          <a:bodyPr>
            <a:normAutofit fontScale="85000" lnSpcReduction="20000"/>
          </a:bodyPr>
          <a:lstStyle/>
          <a:p>
            <a:r>
              <a:rPr lang="pl-PL" sz="2800" dirty="0"/>
              <a:t>ustanowienie i, w stosownych przypadkach, </a:t>
            </a:r>
            <a:r>
              <a:rPr lang="pl-PL" sz="2800" b="1" dirty="0">
                <a:solidFill>
                  <a:srgbClr val="00B050"/>
                </a:solidFill>
              </a:rPr>
              <a:t>przegląd rozwiązań logistycznych </a:t>
            </a:r>
            <a:r>
              <a:rPr lang="pl-PL" sz="2800" dirty="0"/>
              <a:t>w celu zapewnienia właściwego rozdzielenia różnych jednostek epidemiologicznych oraz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rgbClr val="00B050"/>
                </a:solidFill>
              </a:rPr>
              <a:t>uniknięcia bezpośredniego </a:t>
            </a:r>
            <a:r>
              <a:rPr lang="pl-PL" sz="2800" dirty="0"/>
              <a:t>lub</a:t>
            </a:r>
            <a:r>
              <a:rPr lang="pl-PL" sz="2800" b="1" dirty="0">
                <a:solidFill>
                  <a:srgbClr val="00B050"/>
                </a:solidFill>
              </a:rPr>
              <a:t> pośredniego kontaktu świń z UPPZ</a:t>
            </a:r>
            <a:r>
              <a:rPr lang="pl-PL" sz="2800" b="1" dirty="0"/>
              <a:t> </a:t>
            </a:r>
            <a:r>
              <a:rPr lang="pl-PL" sz="2800" dirty="0"/>
              <a:t>i innymi jednostkami; </a:t>
            </a:r>
          </a:p>
          <a:p>
            <a:r>
              <a:rPr lang="pl-PL" sz="2800" dirty="0"/>
              <a:t>procedury i instrukcje dotyczące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rgbClr val="00B050"/>
                </a:solidFill>
              </a:rPr>
              <a:t>egzekwowania wymogów w zakresie </a:t>
            </a:r>
            <a:r>
              <a:rPr lang="pl-PL" sz="2800" b="1" dirty="0" err="1">
                <a:solidFill>
                  <a:srgbClr val="00B050"/>
                </a:solidFill>
              </a:rPr>
              <a:t>bioasekuracji</a:t>
            </a:r>
            <a:r>
              <a:rPr lang="pl-PL" sz="2800" b="1" dirty="0">
                <a:solidFill>
                  <a:srgbClr val="00B050"/>
                </a:solidFill>
              </a:rPr>
              <a:t> podczas budowy </a:t>
            </a:r>
            <a:r>
              <a:rPr lang="pl-PL" sz="2800" dirty="0"/>
              <a:t>lub </a:t>
            </a:r>
            <a:r>
              <a:rPr lang="pl-PL" sz="2800" b="1" dirty="0">
                <a:solidFill>
                  <a:srgbClr val="00B050"/>
                </a:solidFill>
              </a:rPr>
              <a:t>naprawy pomieszczeń </a:t>
            </a:r>
            <a:r>
              <a:rPr lang="pl-PL" sz="2800" dirty="0"/>
              <a:t>lub </a:t>
            </a:r>
            <a:r>
              <a:rPr lang="pl-PL" sz="2800" b="1" dirty="0">
                <a:solidFill>
                  <a:srgbClr val="00B050"/>
                </a:solidFill>
              </a:rPr>
              <a:t>budynków</a:t>
            </a:r>
            <a:r>
              <a:rPr lang="pl-PL" sz="2800" dirty="0"/>
              <a:t>;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pl-PL" sz="2800" b="1" dirty="0">
                <a:solidFill>
                  <a:srgbClr val="00B050"/>
                </a:solidFill>
              </a:rPr>
              <a:t>audyt wewnętrzny </a:t>
            </a:r>
            <a:r>
              <a:rPr lang="pl-PL" sz="2800" dirty="0"/>
              <a:t>lub </a:t>
            </a:r>
            <a:r>
              <a:rPr lang="pl-PL" sz="2800" b="1" dirty="0">
                <a:solidFill>
                  <a:srgbClr val="00B050"/>
                </a:solidFill>
              </a:rPr>
              <a:t>samoocena</a:t>
            </a:r>
            <a:r>
              <a:rPr lang="pl-PL" sz="2800" dirty="0"/>
              <a:t> w celu egzekwowania środków </a:t>
            </a:r>
            <a:r>
              <a:rPr lang="pl-PL" sz="2800" dirty="0" err="1"/>
              <a:t>bioasekuracji</a:t>
            </a:r>
            <a:r>
              <a:rPr lang="pl-PL" sz="2800" dirty="0"/>
              <a:t>;</a:t>
            </a:r>
          </a:p>
          <a:p>
            <a:r>
              <a:rPr lang="pl-P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ocena konkretnych zagrożeń dla bezpieczeństwa biologicznego i procedury stosowania odpowiednich środków ograniczających ryzyko w odniesieniu do zakładów, w których świnie są tymczasowo lub stale trzymane na wolnym powietrzu.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Grafika 1" descr="Wykrzyknik">
            <a:extLst>
              <a:ext uri="{FF2B5EF4-FFF2-40B4-BE49-F238E27FC236}">
                <a16:creationId xmlns:a16="http://schemas.microsoft.com/office/drawing/2014/main" id="{54BBD6E5-865A-7B9F-B458-DA1A12A24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3278" y="3989384"/>
            <a:ext cx="1107446" cy="11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09909" cy="3910157"/>
          </a:xfrm>
        </p:spPr>
        <p:txBody>
          <a:bodyPr>
            <a:normAutofit/>
          </a:bodyPr>
          <a:lstStyle/>
          <a:p>
            <a:pPr marL="360" indent="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0" y="0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Przy niepokojących objawach u świni zgłoś to lekarzowi weterynarii </a:t>
            </a:r>
            <a:endParaRPr lang="pl-PL" sz="3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4DCEB73-362B-8B4C-AB6D-0C352084D44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009909" cy="39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Grafika 79" descr="Świnia">
            <a:extLst>
              <a:ext uri="{FF2B5EF4-FFF2-40B4-BE49-F238E27FC236}">
                <a16:creationId xmlns:a16="http://schemas.microsoft.com/office/drawing/2014/main" id="{BFC72441-A96D-3B4B-FDFD-4DC823A40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709470" y="4223724"/>
            <a:ext cx="1771944" cy="1771944"/>
          </a:xfrm>
          <a:prstGeom prst="rect">
            <a:avLst/>
          </a:prstGeom>
        </p:spPr>
      </p:pic>
      <p:pic>
        <p:nvPicPr>
          <p:cNvPr id="9" name="Grafika 81" descr="Zamykać">
            <a:extLst>
              <a:ext uri="{FF2B5EF4-FFF2-40B4-BE49-F238E27FC236}">
                <a16:creationId xmlns:a16="http://schemas.microsoft.com/office/drawing/2014/main" id="{DF714061-C55B-FA6F-3CA6-343700529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5988" y="4848592"/>
            <a:ext cx="289478" cy="289478"/>
          </a:xfrm>
          <a:prstGeom prst="rect">
            <a:avLst/>
          </a:prstGeom>
        </p:spPr>
      </p:pic>
      <p:pic>
        <p:nvPicPr>
          <p:cNvPr id="10" name="Grafika 5" descr="Biegać">
            <a:extLst>
              <a:ext uri="{FF2B5EF4-FFF2-40B4-BE49-F238E27FC236}">
                <a16:creationId xmlns:a16="http://schemas.microsoft.com/office/drawing/2014/main" id="{FB39D04C-C2A1-8255-467A-2141B30AD3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9526" y="2558839"/>
            <a:ext cx="2247853" cy="2337898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2190727" y="3955497"/>
            <a:ext cx="6670897" cy="33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743233" y="2964861"/>
            <a:ext cx="5565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PODEJRZENIE WYSTĄPIENIA CHOROBY</a:t>
            </a:r>
          </a:p>
          <a:p>
            <a:pPr algn="ctr"/>
            <a:r>
              <a:rPr lang="pl-PL" sz="2400" b="1" dirty="0"/>
              <a:t>(badania kliniczne, badanie laboratoryjne)</a:t>
            </a:r>
            <a:endParaRPr lang="pl-PL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62120" y="2755590"/>
            <a:ext cx="2831631" cy="208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40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Wizyty ULW w gospodarstwie…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170B2D2-D2C1-678E-89C9-860058F7A13A}"/>
              </a:ext>
            </a:extLst>
          </p:cNvPr>
          <p:cNvSpPr txBox="1"/>
          <p:nvPr/>
        </p:nvSpPr>
        <p:spPr>
          <a:xfrm>
            <a:off x="1056697" y="2145634"/>
            <a:ext cx="33949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Lokalizacja gospodarstwa warunkuje częstotliwość kontroli!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0C7C129-E6E7-F579-371B-56AE4D29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19" y="3429000"/>
            <a:ext cx="5369534" cy="223164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48FA6D0-EA69-DAFD-0BA4-5C20BB76F8F6}"/>
              </a:ext>
            </a:extLst>
          </p:cNvPr>
          <p:cNvSpPr txBox="1"/>
          <p:nvPr/>
        </p:nvSpPr>
        <p:spPr>
          <a:xfrm>
            <a:off x="6905897" y="1453137"/>
            <a:ext cx="4376891" cy="10156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Wizyta ULW w zakładzie dokonującym wysyłki: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/>
              <a:t>co najmniej raz </a:t>
            </a:r>
            <a:r>
              <a:rPr lang="pl-PL" sz="1200" dirty="0"/>
              <a:t>po umieszczeniu w obszarach  objętych ograniczeniami lub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w </a:t>
            </a:r>
            <a:r>
              <a:rPr lang="pl-PL" sz="1200" b="1" dirty="0"/>
              <a:t>okresie ostatnich trzech miesięcy poprzedzających </a:t>
            </a:r>
            <a:r>
              <a:rPr lang="pl-PL" sz="1200" dirty="0"/>
              <a:t>przemieszczenie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C62A1726-6A2F-3761-D0B4-14AF92FCB2CB}"/>
              </a:ext>
            </a:extLst>
          </p:cNvPr>
          <p:cNvSpPr/>
          <p:nvPr/>
        </p:nvSpPr>
        <p:spPr>
          <a:xfrm>
            <a:off x="6096000" y="36663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9D4842-6BB1-02FB-D354-6B9DA6FD697E}"/>
              </a:ext>
            </a:extLst>
          </p:cNvPr>
          <p:cNvSpPr txBox="1"/>
          <p:nvPr/>
        </p:nvSpPr>
        <p:spPr>
          <a:xfrm>
            <a:off x="7324767" y="3723959"/>
            <a:ext cx="471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2 razy w roku </a:t>
            </a:r>
            <a:r>
              <a:rPr lang="pl-PL" dirty="0"/>
              <a:t>w odstępie co najmniej 4 miesięcy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801520FD-76B1-A064-2B39-1DFFEB9D748E}"/>
              </a:ext>
            </a:extLst>
          </p:cNvPr>
          <p:cNvSpPr/>
          <p:nvPr/>
        </p:nvSpPr>
        <p:spPr>
          <a:xfrm>
            <a:off x="6096000" y="4863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7F1495-C71B-3210-6730-13760BD4F7A3}"/>
              </a:ext>
            </a:extLst>
          </p:cNvPr>
          <p:cNvSpPr txBox="1"/>
          <p:nvPr/>
        </p:nvSpPr>
        <p:spPr>
          <a:xfrm>
            <a:off x="7384034" y="4863818"/>
            <a:ext cx="411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Co 3 miesiące </a:t>
            </a:r>
            <a:r>
              <a:rPr lang="pl-PL" dirty="0"/>
              <a:t>– </a:t>
            </a:r>
          </a:p>
          <a:p>
            <a:r>
              <a:rPr lang="pl-PL" dirty="0"/>
              <a:t>chyba że poprzednie kontrole wypadły pozytywnie </a:t>
            </a:r>
            <a:r>
              <a:rPr lang="pl-PL" u="sng" dirty="0"/>
              <a:t>=&gt; 2 razy do roku</a:t>
            </a:r>
          </a:p>
        </p:txBody>
      </p:sp>
    </p:spTree>
    <p:extLst>
      <p:ext uri="{BB962C8B-B14F-4D97-AF65-F5344CB8AC3E}">
        <p14:creationId xmlns:p14="http://schemas.microsoft.com/office/powerpoint/2010/main" val="302123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" y="5767236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535AA8-7C6A-CA64-5760-ED63E141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0"/>
            <a:ext cx="3086100" cy="26479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635D9-35AE-0D9D-5EB0-7B218866F807}"/>
              </a:ext>
            </a:extLst>
          </p:cNvPr>
          <p:cNvSpPr txBox="1"/>
          <p:nvPr/>
        </p:nvSpPr>
        <p:spPr>
          <a:xfrm>
            <a:off x="1429464" y="414399"/>
            <a:ext cx="10973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latin typeface="+mj-lt"/>
              </a:rPr>
              <a:t>BIOASEKURACJA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89764-C37A-3064-1BF1-5C29540D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57" y="1837509"/>
            <a:ext cx="8915400" cy="3777622"/>
          </a:xfrm>
        </p:spPr>
        <p:txBody>
          <a:bodyPr>
            <a:noAutofit/>
          </a:bodyPr>
          <a:lstStyle/>
          <a:p>
            <a:r>
              <a:rPr lang="pl-PL" sz="2400" dirty="0"/>
              <a:t>zbiór środków w zakresie zarządzania oraz środków fizycznych stosowanych w celu zmniejszenia ryzyka wprowadzenia i rozprzestrzeniania się chorób zwierząt, infekcji lub </a:t>
            </a:r>
            <a:r>
              <a:rPr lang="pl-PL" sz="2400" dirty="0" err="1"/>
              <a:t>infestacji</a:t>
            </a:r>
            <a:r>
              <a:rPr lang="pl-PL" sz="2400" dirty="0"/>
              <a:t> (zarażenia) do, od i w populacji zwierząt: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Infrastruktura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DDD =&gt; </a:t>
            </a:r>
            <a:r>
              <a:rPr lang="pl-PL" sz="2400" dirty="0" err="1"/>
              <a:t>dezyfnekcja</a:t>
            </a:r>
            <a:r>
              <a:rPr lang="pl-PL" sz="2400" dirty="0"/>
              <a:t>, dezynsekcja, deratyzacja;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Procedury w </a:t>
            </a:r>
            <a:r>
              <a:rPr lang="pl-PL" sz="2400" dirty="0" err="1"/>
              <a:t>gospodasrtwie</a:t>
            </a:r>
            <a:r>
              <a:rPr lang="pl-PL" sz="2400" dirty="0"/>
              <a:t>: obieg środków/sprzętu, pasz, ściółki, plan dot. zdrowia, etc.;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Zachowania ludzi-przestrzeganie ustalonych zasad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E3D2916-9F14-FE5D-D3C0-AA6B8D250178}"/>
              </a:ext>
            </a:extLst>
          </p:cNvPr>
          <p:cNvSpPr txBox="1">
            <a:spLocks/>
          </p:cNvSpPr>
          <p:nvPr/>
        </p:nvSpPr>
        <p:spPr>
          <a:xfrm>
            <a:off x="3541626" y="4939917"/>
            <a:ext cx="6375733" cy="198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rgbClr val="FF0000"/>
                </a:solidFill>
              </a:rPr>
              <a:t>Celem </a:t>
            </a:r>
            <a:r>
              <a:rPr lang="pl-PL" dirty="0" err="1">
                <a:solidFill>
                  <a:srgbClr val="FF0000"/>
                </a:solidFill>
              </a:rPr>
              <a:t>bioasekuracji</a:t>
            </a:r>
            <a:r>
              <a:rPr lang="pl-PL" dirty="0">
                <a:solidFill>
                  <a:srgbClr val="FF0000"/>
                </a:solidFill>
              </a:rPr>
              <a:t> jest m.in. ograniczenie lub wyeliminowanie ryzyka wprowadzenia czynnika zakaźnego do stada.</a:t>
            </a:r>
          </a:p>
        </p:txBody>
      </p:sp>
    </p:spTree>
    <p:extLst>
      <p:ext uri="{BB962C8B-B14F-4D97-AF65-F5344CB8AC3E}">
        <p14:creationId xmlns:p14="http://schemas.microsoft.com/office/powerpoint/2010/main" val="1530231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" y="5767236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535AA8-7C6A-CA64-5760-ED63E141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0"/>
            <a:ext cx="3086100" cy="26479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635D9-35AE-0D9D-5EB0-7B218866F807}"/>
              </a:ext>
            </a:extLst>
          </p:cNvPr>
          <p:cNvSpPr txBox="1"/>
          <p:nvPr/>
        </p:nvSpPr>
        <p:spPr>
          <a:xfrm>
            <a:off x="355989" y="1213929"/>
            <a:ext cx="1047403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</a:rPr>
              <a:t>ZAPAMIĘTAJ!!!</a:t>
            </a:r>
          </a:p>
          <a:p>
            <a:endParaRPr lang="pl-PL" sz="900" b="1" dirty="0">
              <a:solidFill>
                <a:srgbClr val="FF0000"/>
              </a:solidFill>
            </a:endParaRPr>
          </a:p>
          <a:p>
            <a:r>
              <a:rPr lang="pl-PL" sz="4000" dirty="0"/>
              <a:t>KAŻDE PRZEMIESZCZENIE PRZESYŁKI ŚWIŃ MUSI UZYSKAĆ </a:t>
            </a:r>
            <a:r>
              <a:rPr lang="pl-PL" sz="4000" u="sng" dirty="0">
                <a:solidFill>
                  <a:srgbClr val="FF0000"/>
                </a:solidFill>
              </a:rPr>
              <a:t>ZEZWOLENIE</a:t>
            </a:r>
            <a:r>
              <a:rPr lang="pl-PL" sz="4000" dirty="0"/>
              <a:t> OD PLW !!!</a:t>
            </a:r>
          </a:p>
          <a:p>
            <a:endParaRPr lang="pl-PL" sz="4000" dirty="0"/>
          </a:p>
          <a:p>
            <a:r>
              <a:rPr lang="pl-PL" sz="4000" dirty="0"/>
              <a:t>PRZESYŁCE MUSI TOWARZYSZYĆ ŚWIADECTWO ZDROWIA !</a:t>
            </a:r>
          </a:p>
          <a:p>
            <a:endParaRPr lang="pl-PL" sz="4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F3975D6-A7C7-2309-7195-02EA0D288CFA}"/>
              </a:ext>
            </a:extLst>
          </p:cNvPr>
          <p:cNvSpPr txBox="1"/>
          <p:nvPr/>
        </p:nvSpPr>
        <p:spPr>
          <a:xfrm>
            <a:off x="492693" y="191466"/>
            <a:ext cx="1097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latin typeface="+mj-lt"/>
              </a:rPr>
              <a:t>ZASADY PRZEMIESZCZANIA ŚWIŃ</a:t>
            </a:r>
          </a:p>
        </p:txBody>
      </p:sp>
    </p:spTree>
    <p:extLst>
      <p:ext uri="{BB962C8B-B14F-4D97-AF65-F5344CB8AC3E}">
        <p14:creationId xmlns:p14="http://schemas.microsoft.com/office/powerpoint/2010/main" val="3778042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1ADF9-A57F-759E-B001-091A8C66386A}"/>
              </a:ext>
            </a:extLst>
          </p:cNvPr>
          <p:cNvSpPr txBox="1"/>
          <p:nvPr/>
        </p:nvSpPr>
        <p:spPr>
          <a:xfrm>
            <a:off x="74776" y="719020"/>
            <a:ext cx="5544670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Wszystkie przemieszczenia, na które udzielono zezwolenia, muszą być realizowane: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1200" dirty="0">
                <a:solidFill>
                  <a:schemeClr val="tx1"/>
                </a:solidFill>
              </a:rPr>
              <a:t>w </a:t>
            </a:r>
            <a:r>
              <a:rPr lang="pl-PL" altLang="pl-PL" sz="1200" b="1" dirty="0">
                <a:solidFill>
                  <a:srgbClr val="00B050"/>
                </a:solidFill>
              </a:rPr>
              <a:t>pierwszej kolejności </a:t>
            </a:r>
            <a:r>
              <a:rPr lang="pl-PL" altLang="pl-PL" sz="1200" dirty="0">
                <a:solidFill>
                  <a:schemeClr val="tx1"/>
                </a:solidFill>
              </a:rPr>
              <a:t>z wykorzystaniem gł. autostrad i poł. kolejowych,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pl-PL" altLang="pl-PL" sz="1200" b="1" dirty="0">
                <a:solidFill>
                  <a:srgbClr val="00B050"/>
                </a:solidFill>
              </a:rPr>
              <a:t>unikając przejazdu w pobliżu zakładów</a:t>
            </a:r>
            <a:r>
              <a:rPr lang="pl-PL" altLang="pl-PL" sz="1200" dirty="0">
                <a:solidFill>
                  <a:schemeClr val="tx1"/>
                </a:solidFill>
              </a:rPr>
              <a:t>, w których utrzymywane są </a:t>
            </a:r>
            <a:r>
              <a:rPr lang="pl-PL" altLang="pl-PL" sz="1200" b="1" dirty="0">
                <a:solidFill>
                  <a:srgbClr val="FF0000"/>
                </a:solidFill>
              </a:rPr>
              <a:t>zwierzęta z gatunków wrażliwych</a:t>
            </a:r>
            <a:r>
              <a:rPr lang="pl-PL" altLang="pl-PL" sz="1200" dirty="0">
                <a:solidFill>
                  <a:schemeClr val="tx1"/>
                </a:solidFill>
              </a:rPr>
              <a:t>,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pl-PL" sz="1200" b="1" dirty="0">
                <a:solidFill>
                  <a:srgbClr val="00B050"/>
                </a:solidFill>
              </a:rPr>
              <a:t>bez rozładunku </a:t>
            </a:r>
            <a:r>
              <a:rPr lang="pl-PL" sz="1200" dirty="0">
                <a:solidFill>
                  <a:schemeClr val="tx1"/>
                </a:solidFill>
              </a:rPr>
              <a:t>lub </a:t>
            </a:r>
            <a:r>
              <a:rPr lang="pl-PL" sz="1200" b="1" dirty="0">
                <a:solidFill>
                  <a:srgbClr val="00B050"/>
                </a:solidFill>
              </a:rPr>
              <a:t>postoju</a:t>
            </a:r>
            <a:r>
              <a:rPr lang="pl-PL" sz="1200" dirty="0">
                <a:solidFill>
                  <a:schemeClr val="tx1"/>
                </a:solidFill>
              </a:rPr>
              <a:t>, aż do rozładunku w zakładzie przeznaczenia.</a:t>
            </a:r>
            <a:endParaRPr lang="pl-PL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C59043-11F2-73CE-E50B-BB7E9CCAD56A}"/>
              </a:ext>
            </a:extLst>
          </p:cNvPr>
          <p:cNvSpPr txBox="1"/>
          <p:nvPr/>
        </p:nvSpPr>
        <p:spPr>
          <a:xfrm>
            <a:off x="7131013" y="971971"/>
            <a:ext cx="406997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PLW odpowiedzialny za zakład pochodzenia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wyznacza zakład przeznaczenia </a:t>
            </a: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 zawiadamia on właściwy organ odpowiedzialny za zakład przeznaczenia o takim wyznaczeniu.</a:t>
            </a: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2113D84-AE77-C320-60C2-6AE1AA91FA8F}"/>
              </a:ext>
            </a:extLst>
          </p:cNvPr>
          <p:cNvSpPr txBox="1"/>
          <p:nvPr/>
        </p:nvSpPr>
        <p:spPr>
          <a:xfrm>
            <a:off x="2758269" y="1980183"/>
            <a:ext cx="406997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PLW odpowiedzialny za zakład pochodzenia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weryfikuje</a:t>
            </a: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czy zakład przeznaczenia zgadza się na wspomniane wyznaczenie oraz na przyjmowanie każdej przesyłki zwierząt lub produktów.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806910-9AD5-F101-26A0-B48D30A534A9}"/>
              </a:ext>
            </a:extLst>
          </p:cNvPr>
          <p:cNvSpPr txBox="1"/>
          <p:nvPr/>
        </p:nvSpPr>
        <p:spPr>
          <a:xfrm>
            <a:off x="1910884" y="3100815"/>
            <a:ext cx="4069976" cy="25083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60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Przy udzielaniu zezwolenia na przemieszczanie zwierząt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PLW zapewnia,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aby takie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przemieszczanie nie stwarzało </a:t>
            </a:r>
            <a:r>
              <a:rPr lang="pl-PL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zagrożenia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rozprzestrzenienia się choroby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 podstawie: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badania klinicznego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z pozytywnymi wynikami, zwierząt utrzymywanych w zakładzie, w tym zwierząt, które mają być przemieszczane;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stosownych przypadkach,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badania laboratoryjnego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z pozytywnymi wynikami, zwierząt utrzymywanych w zakładzie, w tym zwierząt, które mają być przemieszczane; oraz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wyników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wizytacji</a:t>
            </a:r>
            <a:r>
              <a:rPr lang="pl-PL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 gospodarstwie – jeśli dostępne</a:t>
            </a:r>
            <a:endParaRPr lang="pl-PL" sz="1200" dirty="0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CA04366B-6F8C-4818-B802-4C119654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134" y="3187352"/>
            <a:ext cx="5364603" cy="156752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60" indent="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Przy udzielaniu zezwolenia na transport produktów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właściwy organ musi zapewnić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3432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wyraźnie oddzielenie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w trakcie całego procesu produkcji i przechowywania produktów od produktów, które </a:t>
            </a:r>
            <a:r>
              <a:rPr lang="pl-PL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nie kwalifikują się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 wysłania poza obszar objęty ograniczeniami;</a:t>
            </a:r>
          </a:p>
          <a:p>
            <a:pPr marL="3432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AutoNum type="alphaLcParenR"/>
            </a:pP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produkty </a:t>
            </a:r>
            <a:r>
              <a:rPr lang="pl-PL" sz="1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nie mogą </a:t>
            </a:r>
            <a:r>
              <a:rPr lang="pl-PL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być transportowane wraz z produktami, które nie kwalifikują się do wysłania poza obszar objęty ograniczeniami.</a:t>
            </a:r>
          </a:p>
          <a:p>
            <a:pPr marL="3432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AutoNum type="alphaLcParenR" startAt="2"/>
            </a:pPr>
            <a:endParaRPr lang="pl-PL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4" name="Picture 4" descr="Road Icon Png #323314 - Free Icons Library">
            <a:extLst>
              <a:ext uri="{FF2B5EF4-FFF2-40B4-BE49-F238E27FC236}">
                <a16:creationId xmlns:a16="http://schemas.microsoft.com/office/drawing/2014/main" id="{A5B0A774-5BB1-A143-05B9-EA187E94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3451" y="855237"/>
            <a:ext cx="256953" cy="7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a 14" descr="Stetoskop">
            <a:extLst>
              <a:ext uri="{FF2B5EF4-FFF2-40B4-BE49-F238E27FC236}">
                <a16:creationId xmlns:a16="http://schemas.microsoft.com/office/drawing/2014/main" id="{E98839BA-3E84-FB91-BBBF-D1333E8699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130" y="2894529"/>
            <a:ext cx="756292" cy="756292"/>
          </a:xfrm>
          <a:prstGeom prst="rect">
            <a:avLst/>
          </a:prstGeom>
        </p:spPr>
      </p:pic>
      <p:pic>
        <p:nvPicPr>
          <p:cNvPr id="16" name="Picture 6" descr="Blood sample - Free education icons">
            <a:extLst>
              <a:ext uri="{FF2B5EF4-FFF2-40B4-BE49-F238E27FC236}">
                <a16:creationId xmlns:a16="http://schemas.microsoft.com/office/drawing/2014/main" id="{B55E489D-6461-0C89-137D-4134E963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4" y="3841474"/>
            <a:ext cx="653770" cy="6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a 16" descr="Oko">
            <a:extLst>
              <a:ext uri="{FF2B5EF4-FFF2-40B4-BE49-F238E27FC236}">
                <a16:creationId xmlns:a16="http://schemas.microsoft.com/office/drawing/2014/main" id="{3E75C4C8-28C6-1817-C849-6C45B5DB76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557" y="4560053"/>
            <a:ext cx="852759" cy="85275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9BBC566-B667-A08D-BD42-EB9A8DA4AFC6}"/>
              </a:ext>
            </a:extLst>
          </p:cNvPr>
          <p:cNvSpPr txBox="1"/>
          <p:nvPr/>
        </p:nvSpPr>
        <p:spPr>
          <a:xfrm>
            <a:off x="91752" y="166997"/>
            <a:ext cx="7872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PLW UDZIELA </a:t>
            </a:r>
            <a:r>
              <a:rPr lang="pl-PL" b="1" u="sng" dirty="0"/>
              <a:t>ZEZWOLENIA</a:t>
            </a:r>
            <a:r>
              <a:rPr lang="pl-PL" dirty="0"/>
              <a:t> NA TRANSPORT ŚWIŃ, GDY SPEŁNIONE SĄ WARUNKI…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CFB764F-F923-4E9F-4739-52EF647D07D7}"/>
              </a:ext>
            </a:extLst>
          </p:cNvPr>
          <p:cNvSpPr txBox="1"/>
          <p:nvPr/>
        </p:nvSpPr>
        <p:spPr>
          <a:xfrm>
            <a:off x="6023451" y="5147529"/>
            <a:ext cx="636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Przy przyznawaniu odstępstw </a:t>
            </a:r>
            <a:r>
              <a:rPr kumimoji="0" lang="pl-PL" sz="1200" b="1" i="0" u="none" strike="noStrike" kern="1200" cap="none" spc="-1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PLW zapewnia stosowanie dodatkowych środków bioasekuracji</a:t>
            </a:r>
            <a:r>
              <a:rPr kumimoji="0" lang="pl-PL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 panose="020F0502020204030204"/>
                <a:ea typeface="+mn-ea"/>
                <a:cs typeface="+mn-cs"/>
              </a:rPr>
              <a:t>, począwszy od momentu załadunku, w trakcie całego transportu, do momentu rozładunku we wskazanym zakładzie przeznaczenia zgodnie z obowiązującymi w nim instrukcjami.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5F7AAD1-F3B8-D740-2636-7CCB3AB14B2B}"/>
              </a:ext>
            </a:extLst>
          </p:cNvPr>
          <p:cNvSpPr txBox="1"/>
          <p:nvPr/>
        </p:nvSpPr>
        <p:spPr>
          <a:xfrm>
            <a:off x="7299101" y="1941162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PLW wydaje zezwolenia na przemieszczenie jeśli uzna, że ryzyko rozprzestrzeniania ASF jest </a:t>
            </a:r>
            <a:r>
              <a:rPr lang="pl-PL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ZNIKOME</a:t>
            </a:r>
            <a:r>
              <a:rPr lang="pl-PL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Grafika 1" descr="Ciężarówka">
            <a:extLst>
              <a:ext uri="{FF2B5EF4-FFF2-40B4-BE49-F238E27FC236}">
                <a16:creationId xmlns:a16="http://schemas.microsoft.com/office/drawing/2014/main" id="{B6E60C94-0186-76B4-4245-E96BF09DF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57" y="-530238"/>
            <a:ext cx="3488874" cy="3488874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AC9E822-7C26-BE99-B376-30CDD4A53300}"/>
              </a:ext>
            </a:extLst>
          </p:cNvPr>
          <p:cNvCxnSpPr>
            <a:cxnSpLocks/>
          </p:cNvCxnSpPr>
          <p:nvPr/>
        </p:nvCxnSpPr>
        <p:spPr>
          <a:xfrm>
            <a:off x="1607419" y="2204185"/>
            <a:ext cx="0" cy="94922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C146FD47-08EA-AE43-B6FD-54A724AADAC9}"/>
              </a:ext>
            </a:extLst>
          </p:cNvPr>
          <p:cNvCxnSpPr>
            <a:cxnSpLocks/>
          </p:cNvCxnSpPr>
          <p:nvPr/>
        </p:nvCxnSpPr>
        <p:spPr>
          <a:xfrm>
            <a:off x="2749921" y="2204185"/>
            <a:ext cx="3034862" cy="108003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2FB6788-B51A-11C0-BBA5-6C0B4B5F440D}"/>
              </a:ext>
            </a:extLst>
          </p:cNvPr>
          <p:cNvSpPr txBox="1"/>
          <p:nvPr/>
        </p:nvSpPr>
        <p:spPr>
          <a:xfrm>
            <a:off x="6103441" y="3201292"/>
            <a:ext cx="4312382" cy="332398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skonstruowane i utrzymywane </a:t>
            </a:r>
            <a:r>
              <a:rPr lang="pl-PL" sz="1400" b="1" dirty="0"/>
              <a:t>w sposób zapobiegający wszelkim przeciekom</a:t>
            </a:r>
            <a:r>
              <a:rPr lang="pl-PL" sz="1400" dirty="0"/>
              <a:t> lub </a:t>
            </a:r>
            <a:r>
              <a:rPr lang="pl-PL" sz="1400" b="1" dirty="0"/>
              <a:t>ucieczce zwierząt</a:t>
            </a:r>
            <a:r>
              <a:rPr lang="pl-PL" sz="1400" dirty="0"/>
              <a:t>, wypadnięciu </a:t>
            </a:r>
            <a:r>
              <a:rPr lang="pl-PL" sz="1400" b="1" dirty="0"/>
              <a:t>produktów</a:t>
            </a:r>
            <a:r>
              <a:rPr lang="pl-PL" sz="1400" dirty="0"/>
              <a:t> lub </a:t>
            </a:r>
            <a:r>
              <a:rPr lang="pl-PL" sz="1400" b="1" dirty="0"/>
              <a:t>wszelkich elementów stanowiących zagrożenie dla zdrowia zwierząt</a:t>
            </a:r>
            <a:r>
              <a:rPr lang="pl-PL" sz="14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oczyszczane i dezynfekowane </a:t>
            </a:r>
            <a:r>
              <a:rPr lang="pl-PL" sz="1400" b="1" dirty="0">
                <a:solidFill>
                  <a:srgbClr val="FF0000"/>
                </a:solidFill>
              </a:rPr>
              <a:t>niezwłocznie</a:t>
            </a:r>
            <a:r>
              <a:rPr lang="pl-PL" sz="1400" dirty="0"/>
              <a:t> po każdym transporcie zwierząt, produktów lub wszelkich elementów stanowiących zagrożenie dla zdrowia zwierząt, a następnie, w stosownych przypadkach, dezynfekowane ponownie oraz każdorazowo wysuszone lub pozostawione do wyschnięcia przed jakimkolwiek nowym załadunkiem zwierząt lub produktów; oraz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w stosownych przypadkach, były poddawane </a:t>
            </a:r>
            <a:r>
              <a:rPr lang="pl-PL" sz="1400" b="1" dirty="0"/>
              <a:t>dezynsekcji</a:t>
            </a:r>
            <a:r>
              <a:rPr lang="pl-PL" sz="1400" dirty="0"/>
              <a:t> i </a:t>
            </a:r>
            <a:r>
              <a:rPr lang="pl-PL" sz="1400" b="1" dirty="0"/>
              <a:t>deratyzacji</a:t>
            </a:r>
            <a:r>
              <a:rPr lang="pl-PL" sz="1400" dirty="0"/>
              <a:t> przed realizacją transportu.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339803E-87DB-B9D3-3998-DAF3EEA1F81A}"/>
              </a:ext>
            </a:extLst>
          </p:cNvPr>
          <p:cNvSpPr txBox="1"/>
          <p:nvPr/>
        </p:nvSpPr>
        <p:spPr>
          <a:xfrm>
            <a:off x="156615" y="3284223"/>
            <a:ext cx="4449668" cy="73866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czyszczone</a:t>
            </a:r>
            <a:r>
              <a:rPr lang="pl-PL" sz="1400" dirty="0"/>
              <a:t> i </a:t>
            </a:r>
            <a:r>
              <a:rPr lang="pl-PL" sz="1400" b="1" dirty="0"/>
              <a:t>odkażane</a:t>
            </a:r>
            <a:r>
              <a:rPr lang="pl-PL" sz="1400" dirty="0"/>
              <a:t> (z zastosowaniem odpowiednich biobójczych preparatów) + dokumentacja pod kontrolą PLW</a:t>
            </a:r>
            <a:endParaRPr lang="pl-PL" sz="1400" b="1" dirty="0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7597716-1881-F627-AA91-F3CE9B91DDA1}"/>
              </a:ext>
            </a:extLst>
          </p:cNvPr>
          <p:cNvCxnSpPr>
            <a:cxnSpLocks/>
          </p:cNvCxnSpPr>
          <p:nvPr/>
        </p:nvCxnSpPr>
        <p:spPr>
          <a:xfrm>
            <a:off x="4317603" y="1373014"/>
            <a:ext cx="3334481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FD640E2-826C-D12C-5812-5F9598844E45}"/>
              </a:ext>
            </a:extLst>
          </p:cNvPr>
          <p:cNvSpPr txBox="1"/>
          <p:nvPr/>
        </p:nvSpPr>
        <p:spPr>
          <a:xfrm>
            <a:off x="7988968" y="843907"/>
            <a:ext cx="3647975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przemieszczanie przesyłek świń utrzymywanych na obszarach objętych </a:t>
            </a:r>
            <a:r>
              <a:rPr lang="pl-PL" b="1" dirty="0">
                <a:solidFill>
                  <a:srgbClr val="0070C0"/>
                </a:solidFill>
              </a:rPr>
              <a:t>ograniczeniami I</a:t>
            </a:r>
            <a:r>
              <a:rPr lang="pl-PL" dirty="0"/>
              <a:t>, </a:t>
            </a:r>
            <a:r>
              <a:rPr lang="pl-PL" b="1" dirty="0">
                <a:solidFill>
                  <a:srgbClr val="FF9999"/>
                </a:solidFill>
              </a:rPr>
              <a:t>II</a:t>
            </a:r>
            <a:r>
              <a:rPr lang="pl-PL" dirty="0"/>
              <a:t> i </a:t>
            </a:r>
            <a:r>
              <a:rPr lang="pl-PL" b="1" dirty="0">
                <a:solidFill>
                  <a:srgbClr val="FF0000"/>
                </a:solidFill>
              </a:rPr>
              <a:t>III</a:t>
            </a:r>
            <a:r>
              <a:rPr lang="pl-PL" dirty="0"/>
              <a:t> </a:t>
            </a:r>
            <a:br>
              <a:rPr lang="pl-PL" dirty="0"/>
            </a:br>
            <a:r>
              <a:rPr lang="pl-PL" b="1" u="sng" dirty="0"/>
              <a:t>w obrębie i poza te obszary </a:t>
            </a:r>
            <a:r>
              <a:rPr lang="pl-PL" dirty="0"/>
              <a:t>realizowane środkami transportu, które są: </a:t>
            </a:r>
          </a:p>
        </p:txBody>
      </p:sp>
      <p:pic>
        <p:nvPicPr>
          <p:cNvPr id="23" name="Grafika 22" descr="Świnia">
            <a:extLst>
              <a:ext uri="{FF2B5EF4-FFF2-40B4-BE49-F238E27FC236}">
                <a16:creationId xmlns:a16="http://schemas.microsoft.com/office/drawing/2014/main" id="{29C1AB3A-33E4-0D71-4B20-6E5A144C68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9772" y="1440966"/>
            <a:ext cx="914400" cy="914400"/>
          </a:xfrm>
          <a:prstGeom prst="rect">
            <a:avLst/>
          </a:prstGeom>
        </p:spPr>
      </p:pic>
      <p:pic>
        <p:nvPicPr>
          <p:cNvPr id="17" name="Grafika 16" descr="Szczur">
            <a:extLst>
              <a:ext uri="{FF2B5EF4-FFF2-40B4-BE49-F238E27FC236}">
                <a16:creationId xmlns:a16="http://schemas.microsoft.com/office/drawing/2014/main" id="{F1CF71F5-DDD2-46F8-0455-BFAC6C8D67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9465" y="4912633"/>
            <a:ext cx="1029733" cy="1029733"/>
          </a:xfrm>
          <a:prstGeom prst="rect">
            <a:avLst/>
          </a:prstGeom>
        </p:spPr>
      </p:pic>
      <p:pic>
        <p:nvPicPr>
          <p:cNvPr id="21" name="Grafika 20" descr="Chrząszcz">
            <a:extLst>
              <a:ext uri="{FF2B5EF4-FFF2-40B4-BE49-F238E27FC236}">
                <a16:creationId xmlns:a16="http://schemas.microsoft.com/office/drawing/2014/main" id="{6A6CF4C2-0798-287B-1636-76A002254C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7210" y="4396664"/>
            <a:ext cx="556598" cy="556598"/>
          </a:xfrm>
          <a:prstGeom prst="rect">
            <a:avLst/>
          </a:prstGeom>
        </p:spPr>
      </p:pic>
      <p:sp>
        <p:nvSpPr>
          <p:cNvPr id="27" name="Znak mnożenia 26">
            <a:extLst>
              <a:ext uri="{FF2B5EF4-FFF2-40B4-BE49-F238E27FC236}">
                <a16:creationId xmlns:a16="http://schemas.microsoft.com/office/drawing/2014/main" id="{F36CE55F-CB7F-06CF-0009-BC8077A779AD}"/>
              </a:ext>
            </a:extLst>
          </p:cNvPr>
          <p:cNvSpPr/>
          <p:nvPr/>
        </p:nvSpPr>
        <p:spPr>
          <a:xfrm>
            <a:off x="10428309" y="4225173"/>
            <a:ext cx="914400" cy="899579"/>
          </a:xfrm>
          <a:prstGeom prst="mathMultiply">
            <a:avLst>
              <a:gd name="adj1" fmla="val 647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Znak mnożenia 27">
            <a:extLst>
              <a:ext uri="{FF2B5EF4-FFF2-40B4-BE49-F238E27FC236}">
                <a16:creationId xmlns:a16="http://schemas.microsoft.com/office/drawing/2014/main" id="{F0755FC8-9D38-FB8B-64E2-439B3235D89E}"/>
              </a:ext>
            </a:extLst>
          </p:cNvPr>
          <p:cNvSpPr/>
          <p:nvPr/>
        </p:nvSpPr>
        <p:spPr>
          <a:xfrm>
            <a:off x="10838199" y="4912633"/>
            <a:ext cx="1052263" cy="1029733"/>
          </a:xfrm>
          <a:prstGeom prst="mathMultiply">
            <a:avLst>
              <a:gd name="adj1" fmla="val 647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Grafika 2" descr="Świnia">
            <a:extLst>
              <a:ext uri="{FF2B5EF4-FFF2-40B4-BE49-F238E27FC236}">
                <a16:creationId xmlns:a16="http://schemas.microsoft.com/office/drawing/2014/main" id="{E0C2C9A2-2629-6B73-700E-6781FE5E31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2953" y="188933"/>
            <a:ext cx="914400" cy="914400"/>
          </a:xfrm>
          <a:prstGeom prst="rect">
            <a:avLst/>
          </a:prstGeom>
        </p:spPr>
      </p:pic>
      <p:pic>
        <p:nvPicPr>
          <p:cNvPr id="5" name="Grafika 4" descr="Świnia">
            <a:extLst>
              <a:ext uri="{FF2B5EF4-FFF2-40B4-BE49-F238E27FC236}">
                <a16:creationId xmlns:a16="http://schemas.microsoft.com/office/drawing/2014/main" id="{51E53A52-727D-BBAB-3685-4A049CA63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6175" y="299799"/>
            <a:ext cx="914400" cy="9144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AE0B07-8C53-A5C5-A0B0-5D13CFB86491}"/>
              </a:ext>
            </a:extLst>
          </p:cNvPr>
          <p:cNvSpPr txBox="1"/>
          <p:nvPr/>
        </p:nvSpPr>
        <p:spPr>
          <a:xfrm>
            <a:off x="-66801" y="4691652"/>
            <a:ext cx="604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WYMOGI DLA ŚRODKÓW TRANSPORTU</a:t>
            </a:r>
          </a:p>
        </p:txBody>
      </p:sp>
    </p:spTree>
    <p:extLst>
      <p:ext uri="{BB962C8B-B14F-4D97-AF65-F5344CB8AC3E}">
        <p14:creationId xmlns:p14="http://schemas.microsoft.com/office/powerpoint/2010/main" val="379550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33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chemeClr val="tx1"/>
                </a:solidFill>
              </a:rPr>
              <a:t>Przemieszczania przesyłek świń utrzymywanych na obszarach objętych </a:t>
            </a:r>
            <a:r>
              <a:rPr lang="pl-PL" sz="2800" b="1" dirty="0">
                <a:solidFill>
                  <a:srgbClr val="0070C0"/>
                </a:solidFill>
              </a:rPr>
              <a:t>ograniczeniami I</a:t>
            </a:r>
            <a:r>
              <a:rPr lang="pl-PL" sz="2800" dirty="0">
                <a:solidFill>
                  <a:schemeClr val="tx1"/>
                </a:solidFill>
              </a:rPr>
              <a:t>,</a:t>
            </a:r>
            <a:r>
              <a:rPr lang="pl-PL" sz="2800" b="1" dirty="0">
                <a:solidFill>
                  <a:srgbClr val="FF9999"/>
                </a:solidFill>
              </a:rPr>
              <a:t> II </a:t>
            </a:r>
            <a:r>
              <a:rPr lang="pl-PL" sz="2800" dirty="0">
                <a:solidFill>
                  <a:schemeClr val="tx1"/>
                </a:solidFill>
              </a:rPr>
              <a:t>i </a:t>
            </a:r>
            <a:r>
              <a:rPr lang="pl-PL" sz="2800" b="1" dirty="0">
                <a:solidFill>
                  <a:srgbClr val="FF0000"/>
                </a:solidFill>
              </a:rPr>
              <a:t>III</a:t>
            </a:r>
            <a:r>
              <a:rPr lang="pl-PL" sz="2800" dirty="0">
                <a:solidFill>
                  <a:schemeClr val="tx1"/>
                </a:solidFill>
              </a:rPr>
              <a:t> w obrębie i poza te obszary</a:t>
            </a: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2" name="Grafika 1" descr="Świnia">
            <a:extLst>
              <a:ext uri="{FF2B5EF4-FFF2-40B4-BE49-F238E27FC236}">
                <a16:creationId xmlns:a16="http://schemas.microsoft.com/office/drawing/2014/main" id="{B7854FE5-CFD4-50CE-1713-2834271A7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288" y="3077876"/>
            <a:ext cx="914400" cy="914400"/>
          </a:xfrm>
          <a:prstGeom prst="rect">
            <a:avLst/>
          </a:prstGeom>
        </p:spPr>
      </p:pic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51E14CC7-7A0E-A993-A9D0-A0241F598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2340" y="2829605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BC5EA84C-43FE-78DF-3AE0-F87C19D9A0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814" y="1223658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5932F9D5-E2D6-4301-81D5-3ADB58412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3917" y="1673008"/>
            <a:ext cx="914400" cy="914400"/>
          </a:xfrm>
          <a:prstGeom prst="rect">
            <a:avLst/>
          </a:prstGeom>
        </p:spPr>
      </p:pic>
      <p:pic>
        <p:nvPicPr>
          <p:cNvPr id="10" name="Grafika 9" descr="Świnia">
            <a:extLst>
              <a:ext uri="{FF2B5EF4-FFF2-40B4-BE49-F238E27FC236}">
                <a16:creationId xmlns:a16="http://schemas.microsoft.com/office/drawing/2014/main" id="{721FCEEB-FFD9-E3B7-5609-65ECC0CF7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3668" y="4448787"/>
            <a:ext cx="914400" cy="914400"/>
          </a:xfrm>
          <a:prstGeom prst="rect">
            <a:avLst/>
          </a:prstGeom>
        </p:spPr>
      </p:pic>
      <p:pic>
        <p:nvPicPr>
          <p:cNvPr id="11" name="Grafika 10" descr="Świnia">
            <a:extLst>
              <a:ext uri="{FF2B5EF4-FFF2-40B4-BE49-F238E27FC236}">
                <a16:creationId xmlns:a16="http://schemas.microsoft.com/office/drawing/2014/main" id="{B6836AAD-AC2C-B19E-1DBB-0C6BB723D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9938" y="4804608"/>
            <a:ext cx="914400" cy="9144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5F8E3192-1815-5E88-81E7-C54B1F282C29}"/>
              </a:ext>
            </a:extLst>
          </p:cNvPr>
          <p:cNvSpPr/>
          <p:nvPr/>
        </p:nvSpPr>
        <p:spPr>
          <a:xfrm>
            <a:off x="1410921" y="1270382"/>
            <a:ext cx="2036791" cy="1300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770C355-AAD6-0185-E081-4E268B978AB2}"/>
              </a:ext>
            </a:extLst>
          </p:cNvPr>
          <p:cNvSpPr/>
          <p:nvPr/>
        </p:nvSpPr>
        <p:spPr>
          <a:xfrm>
            <a:off x="1429982" y="2938256"/>
            <a:ext cx="2036791" cy="1228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5A4404A-3EF7-C5FF-1649-F3CC504D59E5}"/>
              </a:ext>
            </a:extLst>
          </p:cNvPr>
          <p:cNvSpPr/>
          <p:nvPr/>
        </p:nvSpPr>
        <p:spPr>
          <a:xfrm>
            <a:off x="1429268" y="4507595"/>
            <a:ext cx="2036791" cy="1228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785BDC0A-AB8F-3E24-5AA6-1A2C4AE8D349}"/>
              </a:ext>
            </a:extLst>
          </p:cNvPr>
          <p:cNvCxnSpPr>
            <a:cxnSpLocks/>
          </p:cNvCxnSpPr>
          <p:nvPr/>
        </p:nvCxnSpPr>
        <p:spPr>
          <a:xfrm>
            <a:off x="3268068" y="2022231"/>
            <a:ext cx="4119868" cy="88722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170EB615-9F75-394F-251A-4E11FAE73CCE}"/>
              </a:ext>
            </a:extLst>
          </p:cNvPr>
          <p:cNvCxnSpPr/>
          <p:nvPr/>
        </p:nvCxnSpPr>
        <p:spPr>
          <a:xfrm>
            <a:off x="3366740" y="3429000"/>
            <a:ext cx="4021196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C469B5D0-C6FB-F3D1-97CE-9B51979A8AC2}"/>
              </a:ext>
            </a:extLst>
          </p:cNvPr>
          <p:cNvCxnSpPr/>
          <p:nvPr/>
        </p:nvCxnSpPr>
        <p:spPr>
          <a:xfrm flipV="1">
            <a:off x="3268068" y="3865418"/>
            <a:ext cx="4223777" cy="139639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nak mnożenia 20">
            <a:extLst>
              <a:ext uri="{FF2B5EF4-FFF2-40B4-BE49-F238E27FC236}">
                <a16:creationId xmlns:a16="http://schemas.microsoft.com/office/drawing/2014/main" id="{95FDEDD9-2CFF-5FC2-07C4-A0127829419D}"/>
              </a:ext>
            </a:extLst>
          </p:cNvPr>
          <p:cNvSpPr/>
          <p:nvPr/>
        </p:nvSpPr>
        <p:spPr>
          <a:xfrm>
            <a:off x="4629276" y="1710127"/>
            <a:ext cx="1299123" cy="139639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Znak mnożenia 21">
            <a:extLst>
              <a:ext uri="{FF2B5EF4-FFF2-40B4-BE49-F238E27FC236}">
                <a16:creationId xmlns:a16="http://schemas.microsoft.com/office/drawing/2014/main" id="{DDA43D4A-DFC2-FF1A-4C11-95CF2CC04C47}"/>
              </a:ext>
            </a:extLst>
          </p:cNvPr>
          <p:cNvSpPr/>
          <p:nvPr/>
        </p:nvSpPr>
        <p:spPr>
          <a:xfrm>
            <a:off x="4629277" y="2730805"/>
            <a:ext cx="1299123" cy="139639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Znak mnożenia 22">
            <a:extLst>
              <a:ext uri="{FF2B5EF4-FFF2-40B4-BE49-F238E27FC236}">
                <a16:creationId xmlns:a16="http://schemas.microsoft.com/office/drawing/2014/main" id="{DFE59093-0569-8A2F-ED05-7190707532FD}"/>
              </a:ext>
            </a:extLst>
          </p:cNvPr>
          <p:cNvSpPr/>
          <p:nvPr/>
        </p:nvSpPr>
        <p:spPr>
          <a:xfrm>
            <a:off x="4654583" y="3966797"/>
            <a:ext cx="1299123" cy="139639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7C090EA-BC56-5E82-4ED0-8D9DDE23648C}"/>
              </a:ext>
            </a:extLst>
          </p:cNvPr>
          <p:cNvSpPr txBox="1"/>
          <p:nvPr/>
        </p:nvSpPr>
        <p:spPr>
          <a:xfrm>
            <a:off x="7577850" y="3048544"/>
            <a:ext cx="377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CO DO ZASADY ZAKAZ </a:t>
            </a:r>
            <a:r>
              <a:rPr lang="pl-PL" dirty="0"/>
              <a:t>PRZEMIESZCZANIA W OBRĘBIE I POZA TE OBSZARY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4AE25660-3495-DBE4-E83F-BF6B7D06E42D}"/>
              </a:ext>
            </a:extLst>
          </p:cNvPr>
          <p:cNvSpPr txBox="1"/>
          <p:nvPr/>
        </p:nvSpPr>
        <p:spPr>
          <a:xfrm>
            <a:off x="7141516" y="4278268"/>
            <a:ext cx="485687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4000" dirty="0"/>
              <a:t>ALE </a:t>
            </a:r>
            <a:r>
              <a:rPr lang="pl-PL" sz="2000" dirty="0"/>
              <a:t>jest możliwość </a:t>
            </a:r>
            <a:r>
              <a:rPr lang="pl-PL" sz="2000" b="1" u="sng" dirty="0"/>
              <a:t>odstępstwa</a:t>
            </a:r>
            <a:r>
              <a:rPr lang="pl-PL" sz="2000" dirty="0"/>
              <a:t> od zakazu pod </a:t>
            </a:r>
            <a:r>
              <a:rPr lang="pl-PL" sz="2000" b="1" u="sng" dirty="0"/>
              <a:t>ściśle określonymi warunkami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B89CD0-5ED7-424D-AE5A-6B8338C938B3}"/>
              </a:ext>
            </a:extLst>
          </p:cNvPr>
          <p:cNvSpPr txBox="1"/>
          <p:nvPr/>
        </p:nvSpPr>
        <p:spPr>
          <a:xfrm>
            <a:off x="2071598" y="258328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1DA0DC0-3D92-6FDF-320F-C53331CFE67B}"/>
              </a:ext>
            </a:extLst>
          </p:cNvPr>
          <p:cNvSpPr txBox="1"/>
          <p:nvPr/>
        </p:nvSpPr>
        <p:spPr>
          <a:xfrm>
            <a:off x="2024397" y="416045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EA28CB7-CCF0-AEBE-AFD0-5FC7DC44E32C}"/>
              </a:ext>
            </a:extLst>
          </p:cNvPr>
          <p:cNvSpPr txBox="1"/>
          <p:nvPr/>
        </p:nvSpPr>
        <p:spPr>
          <a:xfrm>
            <a:off x="1972279" y="573504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III</a:t>
            </a:r>
          </a:p>
        </p:txBody>
      </p:sp>
    </p:spTree>
    <p:extLst>
      <p:ext uri="{BB962C8B-B14F-4D97-AF65-F5344CB8AC3E}">
        <p14:creationId xmlns:p14="http://schemas.microsoft.com/office/powerpoint/2010/main" val="4312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0" y="-37109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Zasady przemieszczania świń z </a:t>
            </a:r>
            <a:r>
              <a:rPr lang="pl-PL" sz="3200" b="1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OOO I</a:t>
            </a:r>
            <a:endParaRPr lang="pl-PL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66EDFBD-7DF6-DF00-B508-91A70D2D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31" y="1778008"/>
            <a:ext cx="914479" cy="9144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4B2F27F-C750-DE7E-1470-8E49B911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15" y="2235247"/>
            <a:ext cx="914479" cy="91447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CF1AF81-00CB-FE22-435C-883D71603048}"/>
              </a:ext>
            </a:extLst>
          </p:cNvPr>
          <p:cNvSpPr/>
          <p:nvPr/>
        </p:nvSpPr>
        <p:spPr>
          <a:xfrm>
            <a:off x="914400" y="1778008"/>
            <a:ext cx="2389909" cy="1453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6B0F26B-4E78-3C16-9890-5836A8A1D9A8}"/>
              </a:ext>
            </a:extLst>
          </p:cNvPr>
          <p:cNvCxnSpPr>
            <a:cxnSpLocks/>
          </p:cNvCxnSpPr>
          <p:nvPr/>
        </p:nvCxnSpPr>
        <p:spPr>
          <a:xfrm>
            <a:off x="3591790" y="2400300"/>
            <a:ext cx="3827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1D07EE-2DB8-EE88-753D-7B9661F1CC80}"/>
              </a:ext>
            </a:extLst>
          </p:cNvPr>
          <p:cNvSpPr txBox="1"/>
          <p:nvPr/>
        </p:nvSpPr>
        <p:spPr>
          <a:xfrm>
            <a:off x="255498" y="3695203"/>
            <a:ext cx="11707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badanie klinicznie </a:t>
            </a: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</a:rPr>
              <a:t>24 godziny przed przemieszczeniem wszystkich świń</a:t>
            </a:r>
            <a:r>
              <a:rPr lang="pl-PL" dirty="0"/>
              <a:t>, w tym </a:t>
            </a:r>
            <a:r>
              <a:rPr lang="pl-PL" b="1" dirty="0">
                <a:solidFill>
                  <a:srgbClr val="FF0000"/>
                </a:solidFill>
              </a:rPr>
              <a:t>przemieszczanych </a:t>
            </a:r>
            <a:r>
              <a:rPr lang="pl-PL" i="1" dirty="0"/>
              <a:t>(lub ewentualnie, w określonych przypadkach – tylko świń przemieszczanych, ale za zgodą PLW)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/>
              <a:t>jeśli konieczne</a:t>
            </a:r>
            <a:r>
              <a:rPr lang="pl-PL" dirty="0"/>
              <a:t>, po badaniu klinicznym </a:t>
            </a:r>
            <a:r>
              <a:rPr lang="pl-PL" b="1" dirty="0"/>
              <a:t>pobieranie próbek krwi do badań wirusologicznych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przeprowadzona została </a:t>
            </a:r>
            <a:r>
              <a:rPr lang="pl-PL" b="1" u="sng" dirty="0">
                <a:solidFill>
                  <a:srgbClr val="FF0000"/>
                </a:solidFill>
              </a:rPr>
              <a:t>minimum</a:t>
            </a:r>
            <a:r>
              <a:rPr lang="pl-PL" dirty="0"/>
              <a:t> </a:t>
            </a:r>
            <a:r>
              <a:rPr lang="pl-PL" b="1" dirty="0"/>
              <a:t>jedna kontrola po utworzeniu OOO </a:t>
            </a:r>
            <a:r>
              <a:rPr lang="pl-PL" dirty="0"/>
              <a:t>lub w okresie trzech miesięcy przed przemieszczeniem (może być przed pierwszą wysyłką)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9476C3A-98BF-D8AB-A9C0-F6596EACA032}"/>
              </a:ext>
            </a:extLst>
          </p:cNvPr>
          <p:cNvSpPr txBox="1"/>
          <p:nvPr/>
        </p:nvSpPr>
        <p:spPr>
          <a:xfrm>
            <a:off x="7543801" y="1661636"/>
            <a:ext cx="103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OOO I</a:t>
            </a:r>
          </a:p>
          <a:p>
            <a:endParaRPr lang="pl-PL" dirty="0"/>
          </a:p>
          <a:p>
            <a:r>
              <a:rPr lang="pl-PL" dirty="0"/>
              <a:t>OOO II</a:t>
            </a:r>
          </a:p>
          <a:p>
            <a:endParaRPr lang="pl-PL" dirty="0"/>
          </a:p>
          <a:p>
            <a:r>
              <a:rPr lang="pl-PL" dirty="0"/>
              <a:t>OOO III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E0D97373-835A-4D86-686A-89511C8AC584}"/>
              </a:ext>
            </a:extLst>
          </p:cNvPr>
          <p:cNvCxnSpPr>
            <a:cxnSpLocks/>
          </p:cNvCxnSpPr>
          <p:nvPr/>
        </p:nvCxnSpPr>
        <p:spPr>
          <a:xfrm>
            <a:off x="3591790" y="2772248"/>
            <a:ext cx="3827319" cy="169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184CA9A4-BFD8-8243-505F-35E32B8DCFB6}"/>
              </a:ext>
            </a:extLst>
          </p:cNvPr>
          <p:cNvCxnSpPr>
            <a:cxnSpLocks/>
          </p:cNvCxnSpPr>
          <p:nvPr/>
        </p:nvCxnSpPr>
        <p:spPr>
          <a:xfrm flipV="1">
            <a:off x="3591790" y="1898072"/>
            <a:ext cx="3827319" cy="191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6B09011C-9B62-C460-D1CA-B6243FB851A8}"/>
              </a:ext>
            </a:extLst>
          </p:cNvPr>
          <p:cNvCxnSpPr>
            <a:cxnSpLocks/>
          </p:cNvCxnSpPr>
          <p:nvPr/>
        </p:nvCxnSpPr>
        <p:spPr>
          <a:xfrm>
            <a:off x="3430682" y="3208595"/>
            <a:ext cx="3827319" cy="169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037D6C-BC54-5BB3-B3DC-68378ACA0332}"/>
              </a:ext>
            </a:extLst>
          </p:cNvPr>
          <p:cNvSpPr txBox="1"/>
          <p:nvPr/>
        </p:nvSpPr>
        <p:spPr>
          <a:xfrm>
            <a:off x="7379710" y="3236669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Inne państwa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04CB846-2920-44A9-8994-0CB273004584}"/>
              </a:ext>
            </a:extLst>
          </p:cNvPr>
          <p:cNvSpPr txBox="1"/>
          <p:nvPr/>
        </p:nvSpPr>
        <p:spPr>
          <a:xfrm>
            <a:off x="4192584" y="5156023"/>
            <a:ext cx="72330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i="1" dirty="0">
                <a:solidFill>
                  <a:srgbClr val="00B050"/>
                </a:solidFill>
              </a:rPr>
              <a:t>JEŚLI ŚWINIE LUB PRODUKTY POZYSKANE Z TYCH ŚWIŃ BĘDĄ WYSYŁANE POZA TERYTORIUM POLSKI</a:t>
            </a:r>
            <a:endParaRPr lang="pl-PL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2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" y="5767236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535AA8-7C6A-CA64-5760-ED63E141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0"/>
            <a:ext cx="3086100" cy="26479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635D9-35AE-0D9D-5EB0-7B218866F807}"/>
              </a:ext>
            </a:extLst>
          </p:cNvPr>
          <p:cNvSpPr txBox="1"/>
          <p:nvPr/>
        </p:nvSpPr>
        <p:spPr>
          <a:xfrm>
            <a:off x="635245" y="1942981"/>
            <a:ext cx="104740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+mj-lt"/>
              </a:rPr>
              <a:t>SZCZEGÓŁOWE WARUNKI STOSOWANIA ODSTĘPSTW ZEZWALAJĄCYCH NA PRZEMIESZCZANIE PRZESYŁEK ŚWIŃ UTRZYMYWANYCH NA </a:t>
            </a:r>
            <a:br>
              <a:rPr lang="pl-PL" sz="3600" b="1" dirty="0">
                <a:latin typeface="+mj-lt"/>
              </a:rPr>
            </a:br>
            <a:r>
              <a:rPr lang="pl-PL" sz="3600" b="1" dirty="0">
                <a:solidFill>
                  <a:srgbClr val="FF6699"/>
                </a:solidFill>
                <a:latin typeface="+mj-lt"/>
              </a:rPr>
              <a:t>OBSZARZE OBJĘTYM OGRANICZENIAMI II </a:t>
            </a:r>
          </a:p>
          <a:p>
            <a:pPr algn="ctr"/>
            <a:r>
              <a:rPr lang="pl-PL" sz="3600" b="1" u="sng" dirty="0">
                <a:highlight>
                  <a:srgbClr val="C0C0C0"/>
                </a:highlight>
                <a:latin typeface="+mj-lt"/>
              </a:rPr>
              <a:t>W OBRĘBIE TEGO OBSZARU </a:t>
            </a:r>
            <a:r>
              <a:rPr lang="pl-PL" sz="3600" b="1" u="sng" dirty="0">
                <a:latin typeface="+mj-lt"/>
              </a:rPr>
              <a:t>I POZA TEN OBSZAR</a:t>
            </a:r>
          </a:p>
        </p:txBody>
      </p:sp>
    </p:spTree>
    <p:extLst>
      <p:ext uri="{BB962C8B-B14F-4D97-AF65-F5344CB8AC3E}">
        <p14:creationId xmlns:p14="http://schemas.microsoft.com/office/powerpoint/2010/main" val="250425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36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56419CB-E584-7871-D76C-E6EF1A742487}"/>
              </a:ext>
            </a:extLst>
          </p:cNvPr>
          <p:cNvSpPr/>
          <p:nvPr/>
        </p:nvSpPr>
        <p:spPr>
          <a:xfrm>
            <a:off x="1538288" y="3038651"/>
            <a:ext cx="3491217" cy="2058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1B4DFBA4-90E4-1969-593D-0AA458A7D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885" y="2971800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683386AD-48FE-5F6B-09CD-6887009F3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7372" y="3977014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F2889649-A304-63C5-0541-307C0B238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8821" y="3481587"/>
            <a:ext cx="914400" cy="914400"/>
          </a:xfrm>
          <a:prstGeom prst="rect">
            <a:avLst/>
          </a:prstGeom>
        </p:spPr>
      </p:pic>
      <p:pic>
        <p:nvPicPr>
          <p:cNvPr id="10" name="Grafika 9" descr="Świnia">
            <a:extLst>
              <a:ext uri="{FF2B5EF4-FFF2-40B4-BE49-F238E27FC236}">
                <a16:creationId xmlns:a16="http://schemas.microsoft.com/office/drawing/2014/main" id="{A28FD5CD-0050-B224-71D2-C89C82C7D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3221" y="4159545"/>
            <a:ext cx="914400" cy="914400"/>
          </a:xfrm>
          <a:prstGeom prst="rect">
            <a:avLst/>
          </a:prstGeom>
        </p:spPr>
      </p:pic>
      <p:pic>
        <p:nvPicPr>
          <p:cNvPr id="11" name="Grafika 10" descr="Świnia">
            <a:extLst>
              <a:ext uri="{FF2B5EF4-FFF2-40B4-BE49-F238E27FC236}">
                <a16:creationId xmlns:a16="http://schemas.microsoft.com/office/drawing/2014/main" id="{BEEF60CC-4B8E-CACC-1AB0-FB327547B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2315" y="3055365"/>
            <a:ext cx="914400" cy="914400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2E81504-D455-C63F-ADEE-B1E7D77C42F3}"/>
              </a:ext>
            </a:extLst>
          </p:cNvPr>
          <p:cNvCxnSpPr/>
          <p:nvPr/>
        </p:nvCxnSpPr>
        <p:spPr>
          <a:xfrm flipV="1">
            <a:off x="4866822" y="2732116"/>
            <a:ext cx="2576946" cy="73736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2E6CD1D2-A8A3-830F-8ECA-045035358D7E}"/>
              </a:ext>
            </a:extLst>
          </p:cNvPr>
          <p:cNvCxnSpPr>
            <a:cxnSpLocks/>
          </p:cNvCxnSpPr>
          <p:nvPr/>
        </p:nvCxnSpPr>
        <p:spPr>
          <a:xfrm>
            <a:off x="4866822" y="4067747"/>
            <a:ext cx="2714880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C39CF977-5BA2-087B-97CA-DC0E8CB29A70}"/>
              </a:ext>
            </a:extLst>
          </p:cNvPr>
          <p:cNvCxnSpPr/>
          <p:nvPr/>
        </p:nvCxnSpPr>
        <p:spPr>
          <a:xfrm>
            <a:off x="4866822" y="4724270"/>
            <a:ext cx="2576946" cy="58189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97866B9-BFD3-B584-DC93-48B6E1E8A05C}"/>
              </a:ext>
            </a:extLst>
          </p:cNvPr>
          <p:cNvSpPr txBox="1"/>
          <p:nvPr/>
        </p:nvSpPr>
        <p:spPr>
          <a:xfrm>
            <a:off x="7465117" y="2525525"/>
            <a:ext cx="24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ten sam lub inny OOO II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C4ABAE7-935F-46BD-675E-CF798610EC48}"/>
              </a:ext>
            </a:extLst>
          </p:cNvPr>
          <p:cNvSpPr txBox="1"/>
          <p:nvPr/>
        </p:nvSpPr>
        <p:spPr>
          <a:xfrm>
            <a:off x="7640591" y="3867254"/>
            <a:ext cx="197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OOO I oraz OOO III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A2D4AD8-0461-437F-73CF-EB295F9DE593}"/>
              </a:ext>
            </a:extLst>
          </p:cNvPr>
          <p:cNvSpPr txBox="1"/>
          <p:nvPr/>
        </p:nvSpPr>
        <p:spPr>
          <a:xfrm>
            <a:off x="7465117" y="5158165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poza OOO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DB67F9D-9AB1-DC21-D77F-59A632B6A5F2}"/>
              </a:ext>
            </a:extLst>
          </p:cNvPr>
          <p:cNvSpPr txBox="1"/>
          <p:nvPr/>
        </p:nvSpPr>
        <p:spPr>
          <a:xfrm>
            <a:off x="-79131" y="225991"/>
            <a:ext cx="11298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algn="just">
              <a:spcBef>
                <a:spcPts val="600"/>
              </a:spcBef>
              <a:spcAft>
                <a:spcPts val="600"/>
              </a:spcAft>
            </a:pPr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pl-PL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dzielenie zezwolenia przez właściwy organ</a:t>
            </a:r>
            <a:r>
              <a:rPr lang="pl-PL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</a:t>
            </a:r>
            <a:r>
              <a:rPr lang="pl-PL" sz="2400" dirty="0"/>
              <a:t>dy </a:t>
            </a:r>
            <a:r>
              <a:rPr lang="pl-PL" sz="2400" b="1" dirty="0">
                <a:solidFill>
                  <a:srgbClr val="FF0000"/>
                </a:solidFill>
              </a:rPr>
              <a:t>spełnione są  warunki </a:t>
            </a:r>
            <a:r>
              <a:rPr lang="pl-PL" sz="2400" dirty="0"/>
              <a:t>omówione na kolejnych slajdach</a:t>
            </a:r>
            <a:endParaRPr lang="pl-PL" sz="2400" dirty="0">
              <a:sym typeface="Wingdings" panose="05000000000000000000" pitchFamily="2" charset="2"/>
            </a:endParaRPr>
          </a:p>
          <a:p>
            <a:pPr marL="899795" algn="just"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  <a:p>
            <a:pPr marL="899795"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świnie </a:t>
            </a:r>
            <a:r>
              <a:rPr lang="pl-PL" sz="2400" b="1" dirty="0">
                <a:solidFill>
                  <a:srgbClr val="FF0000"/>
                </a:solidFill>
              </a:rPr>
              <a:t>muszą</a:t>
            </a:r>
            <a:r>
              <a:rPr lang="pl-PL" sz="2400" dirty="0"/>
              <a:t> pozostać w zakładzie przeznaczenia przez </a:t>
            </a:r>
            <a:r>
              <a:rPr lang="pl-PL" sz="2400" b="1" dirty="0">
                <a:solidFill>
                  <a:srgbClr val="FF0000"/>
                </a:solidFill>
              </a:rPr>
              <a:t>co najmniej okres monitorowania ASF (15 dni)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158" y="5651212"/>
            <a:ext cx="2249535" cy="107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Znak plus 17">
            <a:extLst>
              <a:ext uri="{FF2B5EF4-FFF2-40B4-BE49-F238E27FC236}">
                <a16:creationId xmlns:a16="http://schemas.microsoft.com/office/drawing/2014/main" id="{B7AFF845-9601-AD91-5A67-C534358B1E99}"/>
              </a:ext>
            </a:extLst>
          </p:cNvPr>
          <p:cNvSpPr/>
          <p:nvPr/>
        </p:nvSpPr>
        <p:spPr>
          <a:xfrm>
            <a:off x="5386368" y="614263"/>
            <a:ext cx="1373943" cy="11520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744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/>
          <p:cNvSpPr/>
          <p:nvPr/>
        </p:nvSpPr>
        <p:spPr>
          <a:xfrm>
            <a:off x="0" y="-34729"/>
            <a:ext cx="7708650" cy="2619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6D213B1-45EC-4526-93F9-660824614850}"/>
              </a:ext>
            </a:extLst>
          </p:cNvPr>
          <p:cNvSpPr/>
          <p:nvPr/>
        </p:nvSpPr>
        <p:spPr>
          <a:xfrm>
            <a:off x="254134" y="280504"/>
            <a:ext cx="3660920" cy="200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B9DD80-AA57-E61D-6F36-148339121682}"/>
              </a:ext>
            </a:extLst>
          </p:cNvPr>
          <p:cNvSpPr txBox="1"/>
          <p:nvPr/>
        </p:nvSpPr>
        <p:spPr>
          <a:xfrm>
            <a:off x="6702364" y="3834565"/>
            <a:ext cx="2816874" cy="10156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utrzymywanie i nie przemieszczanie świń przez okres </a:t>
            </a:r>
            <a:r>
              <a:rPr lang="pl-PL" sz="1200" b="1" dirty="0"/>
              <a:t>co najmniej 30 dni poprzedzających datę przemieszczenia </a:t>
            </a:r>
            <a:r>
              <a:rPr lang="pl-PL" sz="1200" dirty="0"/>
              <a:t>lub </a:t>
            </a:r>
            <a:r>
              <a:rPr lang="pl-PL" sz="1200" b="1" dirty="0"/>
              <a:t>od urodzenia</a:t>
            </a:r>
            <a:r>
              <a:rPr lang="pl-PL" sz="1200" dirty="0"/>
              <a:t>, jeśli są młodsze niż 30 dni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297A4DC-EBB8-A377-6FDF-4CF836E1F1CA}"/>
              </a:ext>
            </a:extLst>
          </p:cNvPr>
          <p:cNvSpPr txBox="1"/>
          <p:nvPr/>
        </p:nvSpPr>
        <p:spPr>
          <a:xfrm>
            <a:off x="956577" y="178406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II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741" y="431484"/>
            <a:ext cx="3349235" cy="438465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789" y="44968"/>
            <a:ext cx="3292125" cy="493819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A92BD04-505B-FB69-5277-D3E74C570C96}"/>
              </a:ext>
            </a:extLst>
          </p:cNvPr>
          <p:cNvCxnSpPr>
            <a:cxnSpLocks/>
          </p:cNvCxnSpPr>
          <p:nvPr/>
        </p:nvCxnSpPr>
        <p:spPr>
          <a:xfrm>
            <a:off x="5295638" y="869949"/>
            <a:ext cx="2371605" cy="288794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9FDBAE02-72AF-90F2-0B92-A70E059691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3094" y="905430"/>
            <a:ext cx="2149749" cy="161524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93AD2A0-B3BF-19E3-612E-E911953D6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98" y="1674401"/>
            <a:ext cx="720052" cy="561161"/>
          </a:xfrm>
          <a:prstGeom prst="rect">
            <a:avLst/>
          </a:prstGeom>
        </p:spPr>
      </p:pic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FFC54F9-75B0-CC59-0723-BE03EABD441E}"/>
              </a:ext>
            </a:extLst>
          </p:cNvPr>
          <p:cNvCxnSpPr>
            <a:cxnSpLocks/>
          </p:cNvCxnSpPr>
          <p:nvPr/>
        </p:nvCxnSpPr>
        <p:spPr>
          <a:xfrm>
            <a:off x="7156543" y="2057300"/>
            <a:ext cx="1518479" cy="73119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6818099-C2D3-58FB-F452-E8C621EA6D28}"/>
              </a:ext>
            </a:extLst>
          </p:cNvPr>
          <p:cNvSpPr txBox="1"/>
          <p:nvPr/>
        </p:nvSpPr>
        <p:spPr>
          <a:xfrm>
            <a:off x="8468860" y="2865163"/>
            <a:ext cx="3535621" cy="64633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u="sng" dirty="0"/>
              <a:t>w stosownych przypadkach,</a:t>
            </a:r>
            <a:r>
              <a:rPr lang="pl-PL" sz="1200" dirty="0"/>
              <a:t> </a:t>
            </a:r>
            <a:r>
              <a:rPr lang="pl-PL" sz="1200" b="1" dirty="0"/>
              <a:t>ujemne wyniki badań</a:t>
            </a:r>
            <a:r>
              <a:rPr lang="pl-PL" sz="1200" dirty="0"/>
              <a:t> w kierunku ASF przy przemieszczeniu przesyłki świń lub materiału biologicznego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F466FB65-A83F-65D9-1425-592C139CEFDD}"/>
              </a:ext>
            </a:extLst>
          </p:cNvPr>
          <p:cNvCxnSpPr>
            <a:cxnSpLocks/>
          </p:cNvCxnSpPr>
          <p:nvPr/>
        </p:nvCxnSpPr>
        <p:spPr>
          <a:xfrm>
            <a:off x="7645559" y="474998"/>
            <a:ext cx="1438225" cy="78990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F62279D-90EB-8CC5-D3F6-71CB2F730BF9}"/>
              </a:ext>
            </a:extLst>
          </p:cNvPr>
          <p:cNvSpPr txBox="1"/>
          <p:nvPr/>
        </p:nvSpPr>
        <p:spPr>
          <a:xfrm>
            <a:off x="60380" y="2622823"/>
            <a:ext cx="1850590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Inne świnie z OOO II i III nie mogą być wprowadzane przez okres </a:t>
            </a:r>
            <a:r>
              <a:rPr lang="pl-PL" sz="1400" b="1" dirty="0"/>
              <a:t>co najmniej 30 dni poprzedzających datę ich  przemieszczenia </a:t>
            </a:r>
            <a:r>
              <a:rPr lang="pl-PL" sz="1400" dirty="0"/>
              <a:t>lub </a:t>
            </a:r>
            <a:r>
              <a:rPr lang="pl-PL" sz="1400" b="1" dirty="0"/>
              <a:t>od ich urodzenia</a:t>
            </a:r>
            <a:r>
              <a:rPr lang="pl-PL" sz="1400" dirty="0"/>
              <a:t>, jeśli są młodsze niż 30 dni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AE02F1E5-1DC2-4BDC-7D28-C3B4595C3BB4}"/>
              </a:ext>
            </a:extLst>
          </p:cNvPr>
          <p:cNvCxnSpPr>
            <a:cxnSpLocks/>
          </p:cNvCxnSpPr>
          <p:nvPr/>
        </p:nvCxnSpPr>
        <p:spPr>
          <a:xfrm flipV="1">
            <a:off x="2027919" y="1950292"/>
            <a:ext cx="57516" cy="310461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nak mnożenia 20">
            <a:extLst>
              <a:ext uri="{FF2B5EF4-FFF2-40B4-BE49-F238E27FC236}">
                <a16:creationId xmlns:a16="http://schemas.microsoft.com/office/drawing/2014/main" id="{1C00FB4B-12D9-1BD5-389C-495A1CD4D87E}"/>
              </a:ext>
            </a:extLst>
          </p:cNvPr>
          <p:cNvSpPr/>
          <p:nvPr/>
        </p:nvSpPr>
        <p:spPr>
          <a:xfrm rot="5400000">
            <a:off x="1480012" y="2794373"/>
            <a:ext cx="1254717" cy="1258550"/>
          </a:xfrm>
          <a:prstGeom prst="mathMultiply">
            <a:avLst>
              <a:gd name="adj1" fmla="val 11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7943693-1A52-7589-58C0-08F1B1220AE1}"/>
              </a:ext>
            </a:extLst>
          </p:cNvPr>
          <p:cNvSpPr txBox="1"/>
          <p:nvPr/>
        </p:nvSpPr>
        <p:spPr>
          <a:xfrm>
            <a:off x="3249018" y="3280839"/>
            <a:ext cx="2008698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ewentualnie świnie z</a:t>
            </a:r>
            <a:r>
              <a:rPr lang="pl-PL" sz="1400" b="1" dirty="0">
                <a:solidFill>
                  <a:srgbClr val="FFB3B3"/>
                </a:solidFill>
              </a:rPr>
              <a:t> </a:t>
            </a:r>
            <a:r>
              <a:rPr lang="pl-PL" sz="1400" b="1" u="sng" dirty="0">
                <a:solidFill>
                  <a:srgbClr val="FFB3B3"/>
                </a:solidFill>
              </a:rPr>
              <a:t>OOO II</a:t>
            </a:r>
            <a:r>
              <a:rPr lang="pl-PL" sz="1400" dirty="0"/>
              <a:t>, </a:t>
            </a:r>
            <a:br>
              <a:rPr lang="pl-PL" sz="1400" dirty="0"/>
            </a:br>
            <a:r>
              <a:rPr lang="pl-PL" sz="1400" dirty="0"/>
              <a:t>o ile spełniają wymogi  z RWK 2023/594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37218CF-D943-1A64-B4EA-E95B32CDD1D3}"/>
              </a:ext>
            </a:extLst>
          </p:cNvPr>
          <p:cNvSpPr txBox="1"/>
          <p:nvPr/>
        </p:nvSpPr>
        <p:spPr>
          <a:xfrm>
            <a:off x="9125191" y="659412"/>
            <a:ext cx="2396735" cy="19389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ULW na </a:t>
            </a:r>
            <a:r>
              <a:rPr lang="pl-PL" sz="1200" b="1" dirty="0"/>
              <a:t>24 godziny </a:t>
            </a:r>
            <a:r>
              <a:rPr lang="pl-PL" sz="1200" dirty="0"/>
              <a:t>poprzedzające </a:t>
            </a:r>
            <a:r>
              <a:rPr lang="pl-PL" sz="1200" b="1" dirty="0"/>
              <a:t>przemieszczenie przesyłki świń </a:t>
            </a:r>
            <a:r>
              <a:rPr lang="pl-PL" sz="1200" dirty="0"/>
              <a:t>lub </a:t>
            </a:r>
            <a:r>
              <a:rPr lang="pl-PL" sz="1200" b="1" dirty="0"/>
              <a:t>przed pobraniem materiału biologicznego wykonuje </a:t>
            </a:r>
            <a:r>
              <a:rPr lang="pl-PL" sz="1200" dirty="0"/>
              <a:t> </a:t>
            </a:r>
            <a:r>
              <a:rPr lang="pl-PL" sz="1200" b="1" dirty="0">
                <a:solidFill>
                  <a:srgbClr val="FF0000"/>
                </a:solidFill>
              </a:rPr>
              <a:t>badanie kliniczne świń</a:t>
            </a:r>
            <a:r>
              <a:rPr lang="pl-PL" sz="1200" dirty="0">
                <a:solidFill>
                  <a:srgbClr val="FF0000"/>
                </a:solidFill>
              </a:rPr>
              <a:t> </a:t>
            </a:r>
            <a:r>
              <a:rPr lang="pl-PL" sz="1200" dirty="0"/>
              <a:t>(włączając też świnie mające zostać przemieszczone lub od których ma zostać pobrany materiał biologiczny)- </a:t>
            </a:r>
            <a:r>
              <a:rPr lang="pl-PL" sz="1200" b="1" dirty="0"/>
              <a:t>brak objawów klinicznych wskazujących na ASF.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32D3E0F-6949-BCF2-9B7C-404310FE9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42" y="711972"/>
            <a:ext cx="914479" cy="91447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7EAE8CE-7FE8-4254-23D8-2D74C6ABF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610" y="483943"/>
            <a:ext cx="914479" cy="91447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1678718-CDB8-2E0E-23FE-C55DC7412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786" y="1149875"/>
            <a:ext cx="914479" cy="914479"/>
          </a:xfrm>
          <a:prstGeom prst="rect">
            <a:avLst/>
          </a:prstGeom>
        </p:spPr>
      </p:pic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AE02F1E5-1DC2-4BDC-7D28-C3B4595C3BB4}"/>
              </a:ext>
            </a:extLst>
          </p:cNvPr>
          <p:cNvCxnSpPr>
            <a:cxnSpLocks/>
          </p:cNvCxnSpPr>
          <p:nvPr/>
        </p:nvCxnSpPr>
        <p:spPr>
          <a:xfrm flipH="1" flipV="1">
            <a:off x="3020480" y="2015127"/>
            <a:ext cx="31637" cy="29627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5585" y="4824182"/>
            <a:ext cx="2019582" cy="1581371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67" y="4824183"/>
            <a:ext cx="2019582" cy="1581371"/>
          </a:xfrm>
          <a:prstGeom prst="rect">
            <a:avLst/>
          </a:prstGeom>
        </p:spPr>
      </p:pic>
      <p:sp>
        <p:nvSpPr>
          <p:cNvPr id="49" name="pole tekstowe 48">
            <a:extLst>
              <a:ext uri="{FF2B5EF4-FFF2-40B4-BE49-F238E27FC236}">
                <a16:creationId xmlns:a16="http://schemas.microsoft.com/office/drawing/2014/main" id="{D106C458-B598-2411-EB99-CD67C989BC7F}"/>
              </a:ext>
            </a:extLst>
          </p:cNvPr>
          <p:cNvSpPr txBox="1"/>
          <p:nvPr/>
        </p:nvSpPr>
        <p:spPr>
          <a:xfrm>
            <a:off x="5524107" y="5054909"/>
            <a:ext cx="2517844" cy="95410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stosowany </a:t>
            </a:r>
            <a:r>
              <a:rPr lang="pl-PL" sz="1400" b="1" dirty="0"/>
              <a:t>ciągły nadzór w okresie co najmniej dwunastu miesięcy poprzedzających </a:t>
            </a:r>
            <a:r>
              <a:rPr lang="pl-PL" sz="1400" dirty="0"/>
              <a:t>datę przemieszczenia</a:t>
            </a:r>
          </a:p>
        </p:txBody>
      </p: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5FFC54F9-75B0-CC59-0723-BE03EABD441E}"/>
              </a:ext>
            </a:extLst>
          </p:cNvPr>
          <p:cNvCxnSpPr>
            <a:cxnSpLocks/>
          </p:cNvCxnSpPr>
          <p:nvPr/>
        </p:nvCxnSpPr>
        <p:spPr>
          <a:xfrm>
            <a:off x="6224358" y="2520678"/>
            <a:ext cx="0" cy="230350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78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Przemieszczanie świń z </a:t>
            </a:r>
            <a:r>
              <a:rPr lang="pl-PL" sz="2400" b="1" dirty="0">
                <a:solidFill>
                  <a:srgbClr val="FF6699"/>
                </a:solidFill>
                <a:cs typeface="Calibri Light" panose="020F0302020204030204" pitchFamily="34" charset="0"/>
              </a:rPr>
              <a:t>OOO II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w obrębie tego obszaru i poza ten obszar do </a:t>
            </a:r>
            <a:r>
              <a:rPr lang="pl-PL" sz="2400" dirty="0">
                <a:solidFill>
                  <a:srgbClr val="FF0000"/>
                </a:solidFill>
                <a:cs typeface="Calibri Light" panose="020F0302020204030204" pitchFamily="34" charset="0"/>
              </a:rPr>
              <a:t>rzeźni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 zlokalizowanej na terenie tego samego państwa członkowskiego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w celu niezwłocznego uboju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E4E1AFA-CFAA-C03D-5F24-719EAEB6499E}"/>
              </a:ext>
            </a:extLst>
          </p:cNvPr>
          <p:cNvSpPr/>
          <p:nvPr/>
        </p:nvSpPr>
        <p:spPr>
          <a:xfrm>
            <a:off x="306952" y="1415941"/>
            <a:ext cx="2486623" cy="146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460E1A3B-4CC6-7C5D-7038-624250B993D2}"/>
              </a:ext>
            </a:extLst>
          </p:cNvPr>
          <p:cNvCxnSpPr>
            <a:cxnSpLocks/>
          </p:cNvCxnSpPr>
          <p:nvPr/>
        </p:nvCxnSpPr>
        <p:spPr>
          <a:xfrm>
            <a:off x="2847111" y="2538455"/>
            <a:ext cx="6011927" cy="699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3EDF01B6-E46E-3BC4-1322-151B93F0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598" y="1663176"/>
            <a:ext cx="2751650" cy="172666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CD69D7B-7067-A51C-8304-A5E728C9E82E}"/>
              </a:ext>
            </a:extLst>
          </p:cNvPr>
          <p:cNvSpPr txBox="1"/>
          <p:nvPr/>
        </p:nvSpPr>
        <p:spPr>
          <a:xfrm>
            <a:off x="2013439" y="1787842"/>
            <a:ext cx="64359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algn="ctr">
              <a:spcBef>
                <a:spcPts val="600"/>
              </a:spcBef>
              <a:spcAft>
                <a:spcPts val="600"/>
              </a:spcAft>
            </a:pPr>
            <a:r>
              <a:rPr lang="pl-PL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</a:t>
            </a: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dzielenie zezwolenia przez PLW , g</a:t>
            </a:r>
            <a:r>
              <a:rPr lang="pl-PL" sz="2000" dirty="0"/>
              <a:t>dy </a:t>
            </a:r>
            <a:r>
              <a:rPr lang="pl-PL" sz="2000" b="1" dirty="0">
                <a:solidFill>
                  <a:srgbClr val="FF0000"/>
                </a:solidFill>
              </a:rPr>
              <a:t>spełnione są  ww. wymogi </a:t>
            </a:r>
          </a:p>
          <a:p>
            <a:pPr marL="899795" algn="ctr">
              <a:spcBef>
                <a:spcPts val="600"/>
              </a:spcBef>
              <a:spcAft>
                <a:spcPts val="600"/>
              </a:spcAft>
            </a:pPr>
            <a:br>
              <a:rPr lang="pl-PL" sz="2000" b="1" dirty="0">
                <a:solidFill>
                  <a:srgbClr val="FF0000"/>
                </a:solidFill>
              </a:rPr>
            </a:br>
            <a:r>
              <a:rPr lang="pl-PL" sz="2000" b="1" dirty="0">
                <a:solidFill>
                  <a:srgbClr val="FF0000"/>
                </a:solidFill>
              </a:rPr>
              <a:t>(z wyłączeniem konieczności utrzymywania świń przez 30 dni przed wysyłką do rzeźni)</a:t>
            </a:r>
            <a:endParaRPr lang="pl-PL" sz="20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81A59A1-DF05-46D3-C545-1E34A33FD1F8}"/>
              </a:ext>
            </a:extLst>
          </p:cNvPr>
          <p:cNvSpPr txBox="1"/>
          <p:nvPr/>
        </p:nvSpPr>
        <p:spPr>
          <a:xfrm>
            <a:off x="126159" y="4089523"/>
            <a:ext cx="11681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ALE</a:t>
            </a:r>
            <a:r>
              <a:rPr lang="pl-PL" sz="3200" b="1" u="sng" dirty="0">
                <a:highlight>
                  <a:srgbClr val="C0C0C0"/>
                </a:highlight>
              </a:rPr>
              <a:t>…</a:t>
            </a:r>
            <a:r>
              <a:rPr lang="pl-PL" sz="32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pl-PL" sz="1600" b="1" u="sng" dirty="0">
                <a:highlight>
                  <a:srgbClr val="C0C0C0"/>
                </a:highlight>
              </a:rPr>
              <a:t>gdy przemieszczenie </a:t>
            </a:r>
            <a:r>
              <a:rPr lang="pl-PL" sz="16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nie spełnia stosownych wymogów</a:t>
            </a:r>
            <a:r>
              <a:rPr lang="pl-PL" sz="1600" dirty="0"/>
              <a:t>, </a:t>
            </a:r>
            <a:r>
              <a:rPr lang="pl-PL" sz="1600" b="1" dirty="0"/>
              <a:t>PLW  może zezwolić na przemieszczanie przesyłek świń </a:t>
            </a:r>
            <a:r>
              <a:rPr lang="pl-PL" sz="1600" dirty="0"/>
              <a:t>z </a:t>
            </a:r>
            <a:r>
              <a:rPr lang="pl-PL" sz="1600" b="1" dirty="0">
                <a:solidFill>
                  <a:srgbClr val="FF9999"/>
                </a:solidFill>
              </a:rPr>
              <a:t>OOO II </a:t>
            </a:r>
            <a:r>
              <a:rPr lang="pl-PL" sz="1600" dirty="0"/>
              <a:t>w obrębie </a:t>
            </a:r>
            <a:r>
              <a:rPr lang="pl-PL" sz="1600" b="1" dirty="0">
                <a:solidFill>
                  <a:srgbClr val="FF9999"/>
                </a:solidFill>
              </a:rPr>
              <a:t>OOO II </a:t>
            </a:r>
            <a:r>
              <a:rPr lang="pl-PL" sz="1600" dirty="0"/>
              <a:t>lub </a:t>
            </a:r>
            <a:r>
              <a:rPr lang="pl-PL" sz="1600" b="1" dirty="0"/>
              <a:t>poza nim</a:t>
            </a:r>
            <a:r>
              <a:rPr lang="pl-PL" sz="1600" dirty="0"/>
              <a:t>, pod warunkiem, że: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02124"/>
                </a:solidFill>
              </a:rPr>
              <a:t>świnie są przemieszczane </a:t>
            </a:r>
            <a:r>
              <a:rPr lang="pl-PL" sz="1600" b="1" dirty="0">
                <a:solidFill>
                  <a:srgbClr val="00B050"/>
                </a:solidFill>
              </a:rPr>
              <a:t>w celu niezwłocznego uboju</a:t>
            </a:r>
            <a:r>
              <a:rPr lang="pl-PL" sz="1600" b="1" dirty="0">
                <a:solidFill>
                  <a:srgbClr val="202124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02124"/>
                </a:solidFill>
              </a:rPr>
              <a:t>   rzeźnia zlokalizowana w obrębie tego samego lub innego </a:t>
            </a:r>
            <a:r>
              <a:rPr lang="pl-PL" sz="1600" b="1" dirty="0">
                <a:solidFill>
                  <a:srgbClr val="FF9999"/>
                </a:solidFill>
              </a:rPr>
              <a:t>OOO II </a:t>
            </a:r>
            <a:r>
              <a:rPr lang="pl-PL" sz="1600" b="1" dirty="0">
                <a:solidFill>
                  <a:srgbClr val="00B050"/>
                </a:solidFill>
              </a:rPr>
              <a:t>możliwie jak najbliżej zakładu dokonującego wysyłki </a:t>
            </a:r>
            <a:r>
              <a:rPr lang="pl-PL" sz="1600" dirty="0">
                <a:solidFill>
                  <a:srgbClr val="202124"/>
                </a:solidFill>
              </a:rPr>
              <a:t>lub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02124"/>
                </a:solidFill>
              </a:rPr>
              <a:t>w obrębie </a:t>
            </a:r>
            <a:r>
              <a:rPr lang="pl-PL" sz="1600" b="1" dirty="0">
                <a:solidFill>
                  <a:srgbClr val="0070C0"/>
                </a:solidFill>
              </a:rPr>
              <a:t>OOO I </a:t>
            </a:r>
            <a:r>
              <a:rPr lang="pl-PL" sz="1600" dirty="0">
                <a:solidFill>
                  <a:srgbClr val="202124"/>
                </a:solidFill>
              </a:rPr>
              <a:t>lub </a:t>
            </a:r>
            <a:r>
              <a:rPr lang="pl-PL" sz="1600" b="1" dirty="0">
                <a:solidFill>
                  <a:srgbClr val="FF0000"/>
                </a:solidFill>
              </a:rPr>
              <a:t>OOO III </a:t>
            </a:r>
            <a:r>
              <a:rPr lang="pl-PL" sz="1600" dirty="0">
                <a:solidFill>
                  <a:srgbClr val="202124"/>
                </a:solidFill>
              </a:rPr>
              <a:t>na terytorium </a:t>
            </a:r>
            <a:r>
              <a:rPr lang="pl-PL" sz="1600" b="1" dirty="0">
                <a:solidFill>
                  <a:srgbClr val="202124"/>
                </a:solidFill>
              </a:rPr>
              <a:t>tego samego państwa członkowskiego</a:t>
            </a:r>
            <a:r>
              <a:rPr lang="pl-PL" sz="1600" dirty="0">
                <a:solidFill>
                  <a:srgbClr val="202124"/>
                </a:solidFill>
              </a:rPr>
              <a:t>, gdy nie ma możliwości dokonać uboju w </a:t>
            </a:r>
            <a:r>
              <a:rPr lang="pl-PL" sz="1600" b="1" dirty="0">
                <a:solidFill>
                  <a:srgbClr val="FF9999"/>
                </a:solidFill>
              </a:rPr>
              <a:t>OOO II </a:t>
            </a:r>
            <a:r>
              <a:rPr lang="pl-PL" sz="1600" dirty="0">
                <a:solidFill>
                  <a:srgbClr val="202124"/>
                </a:solidFill>
              </a:rPr>
              <a:t>lub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02124"/>
                </a:solidFill>
              </a:rPr>
              <a:t>poza OOO </a:t>
            </a:r>
            <a:r>
              <a:rPr lang="pl-PL" sz="1600" dirty="0">
                <a:solidFill>
                  <a:srgbClr val="202124"/>
                </a:solidFill>
              </a:rPr>
              <a:t>na terytorium </a:t>
            </a:r>
            <a:r>
              <a:rPr lang="pl-PL" sz="1600" b="1" dirty="0">
                <a:solidFill>
                  <a:srgbClr val="202124"/>
                </a:solidFill>
              </a:rPr>
              <a:t>tego samego państwa członkowskiego</a:t>
            </a:r>
            <a:r>
              <a:rPr lang="pl-PL" sz="1600" dirty="0">
                <a:solidFill>
                  <a:srgbClr val="202124"/>
                </a:solidFill>
              </a:rPr>
              <a:t>, gdy nie ma możliwości dokonać uboju w OOO I, II lub III.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02124"/>
              </a:solidFill>
            </a:endParaRPr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7D8D4497-06CA-1AA5-0CA2-3395B6D6F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45" y="1314591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7D919241-0ABF-AE6D-A298-5607125FC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6555" y="2069306"/>
            <a:ext cx="914400" cy="914400"/>
          </a:xfrm>
          <a:prstGeom prst="rect">
            <a:avLst/>
          </a:prstGeom>
        </p:spPr>
      </p:pic>
      <p:pic>
        <p:nvPicPr>
          <p:cNvPr id="12" name="Grafika 11" descr="Świnia">
            <a:extLst>
              <a:ext uri="{FF2B5EF4-FFF2-40B4-BE49-F238E27FC236}">
                <a16:creationId xmlns:a16="http://schemas.microsoft.com/office/drawing/2014/main" id="{C3C1E0CA-0431-1B10-EE3F-DE6A14D78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1043" y="1426876"/>
            <a:ext cx="914400" cy="914400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460E1A3B-4CC6-7C5D-7038-624250B993D2}"/>
              </a:ext>
            </a:extLst>
          </p:cNvPr>
          <p:cNvCxnSpPr>
            <a:cxnSpLocks/>
          </p:cNvCxnSpPr>
          <p:nvPr/>
        </p:nvCxnSpPr>
        <p:spPr>
          <a:xfrm>
            <a:off x="1538288" y="2882356"/>
            <a:ext cx="0" cy="142126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51EC6B6-6416-C631-C5EE-3901919FABFA}"/>
              </a:ext>
            </a:extLst>
          </p:cNvPr>
          <p:cNvSpPr txBox="1"/>
          <p:nvPr/>
        </p:nvSpPr>
        <p:spPr>
          <a:xfrm>
            <a:off x="8674307" y="846405"/>
            <a:ext cx="31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Mięso/produkty bez ograniczeń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F9784B2E-92B9-3AD3-7963-7F07BE312504}"/>
              </a:ext>
            </a:extLst>
          </p:cNvPr>
          <p:cNvCxnSpPr>
            <a:cxnSpLocks/>
          </p:cNvCxnSpPr>
          <p:nvPr/>
        </p:nvCxnSpPr>
        <p:spPr>
          <a:xfrm flipV="1">
            <a:off x="7846423" y="1314591"/>
            <a:ext cx="764177" cy="486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0BD991-3BF7-80CA-E6E2-9FA1672C46D9}"/>
              </a:ext>
            </a:extLst>
          </p:cNvPr>
          <p:cNvSpPr txBox="1"/>
          <p:nvPr/>
        </p:nvSpPr>
        <p:spPr>
          <a:xfrm>
            <a:off x="4946469" y="6352143"/>
            <a:ext cx="563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Rzeźnie powinny posiadać odpowiednie wyznaczenie PLW!</a:t>
            </a:r>
          </a:p>
        </p:txBody>
      </p:sp>
    </p:spTree>
    <p:extLst>
      <p:ext uri="{BB962C8B-B14F-4D97-AF65-F5344CB8AC3E}">
        <p14:creationId xmlns:p14="http://schemas.microsoft.com/office/powerpoint/2010/main" val="902182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Przemieszczanie świń z </a:t>
            </a:r>
            <a:r>
              <a:rPr lang="pl-PL" sz="2400" b="1" dirty="0">
                <a:solidFill>
                  <a:srgbClr val="FF6699"/>
                </a:solidFill>
                <a:cs typeface="Calibri Light" panose="020F0302020204030204" pitchFamily="34" charset="0"/>
              </a:rPr>
              <a:t>OOO II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w obrębie tego obszaru i poza ten obszar do </a:t>
            </a:r>
            <a:r>
              <a:rPr lang="pl-PL" sz="2400" dirty="0">
                <a:solidFill>
                  <a:srgbClr val="FF0000"/>
                </a:solidFill>
                <a:cs typeface="Calibri Light" panose="020F0302020204030204" pitchFamily="34" charset="0"/>
              </a:rPr>
              <a:t>rzeźni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 zlokalizowanej na terenie tego samego państwa członkowskiego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w celu niezwłocznego uboju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E4E1AFA-CFAA-C03D-5F24-719EAEB6499E}"/>
              </a:ext>
            </a:extLst>
          </p:cNvPr>
          <p:cNvSpPr/>
          <p:nvPr/>
        </p:nvSpPr>
        <p:spPr>
          <a:xfrm>
            <a:off x="306952" y="1415941"/>
            <a:ext cx="2486623" cy="146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EDF01B6-E46E-3BC4-1322-151B93F0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598" y="1663176"/>
            <a:ext cx="2751650" cy="172666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81A59A1-DF05-46D3-C545-1E34A33FD1F8}"/>
              </a:ext>
            </a:extLst>
          </p:cNvPr>
          <p:cNvSpPr txBox="1"/>
          <p:nvPr/>
        </p:nvSpPr>
        <p:spPr>
          <a:xfrm>
            <a:off x="510091" y="4265878"/>
            <a:ext cx="11681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Mięso i produkty – wyłącznie na rynek krajowy lub po bezpiecznej obróbce – bez ograniczeń</a:t>
            </a:r>
            <a:endParaRPr lang="pl-PL" sz="1600" dirty="0">
              <a:solidFill>
                <a:srgbClr val="202124"/>
              </a:solidFill>
            </a:endParaRPr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7D8D4497-06CA-1AA5-0CA2-3395B6D6F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45" y="1314591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7D919241-0ABF-AE6D-A298-5607125FC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6555" y="2069306"/>
            <a:ext cx="914400" cy="914400"/>
          </a:xfrm>
          <a:prstGeom prst="rect">
            <a:avLst/>
          </a:prstGeom>
        </p:spPr>
      </p:pic>
      <p:pic>
        <p:nvPicPr>
          <p:cNvPr id="12" name="Grafika 11" descr="Świnia">
            <a:extLst>
              <a:ext uri="{FF2B5EF4-FFF2-40B4-BE49-F238E27FC236}">
                <a16:creationId xmlns:a16="http://schemas.microsoft.com/office/drawing/2014/main" id="{C3C1E0CA-0431-1B10-EE3F-DE6A14D78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1043" y="1426876"/>
            <a:ext cx="914400" cy="914400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460E1A3B-4CC6-7C5D-7038-624250B993D2}"/>
              </a:ext>
            </a:extLst>
          </p:cNvPr>
          <p:cNvCxnSpPr>
            <a:cxnSpLocks/>
          </p:cNvCxnSpPr>
          <p:nvPr/>
        </p:nvCxnSpPr>
        <p:spPr>
          <a:xfrm>
            <a:off x="3384505" y="2349803"/>
            <a:ext cx="4740592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5C6837-E39C-DD9B-CA6B-F81FC1E419F2}"/>
              </a:ext>
            </a:extLst>
          </p:cNvPr>
          <p:cNvSpPr txBox="1"/>
          <p:nvPr/>
        </p:nvSpPr>
        <p:spPr>
          <a:xfrm>
            <a:off x="3024052" y="1859659"/>
            <a:ext cx="614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u="sng" dirty="0">
                <a:highlight>
                  <a:srgbClr val="C0C0C0"/>
                </a:highlight>
              </a:rPr>
              <a:t>gdy przemieszczenie </a:t>
            </a:r>
            <a:r>
              <a:rPr lang="pl-PL" sz="18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nie spełnia stosownych warunków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87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D8E86CD-6266-7B70-9E73-D8E2DDFB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4" y="241916"/>
            <a:ext cx="11331852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7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" y="5767236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535AA8-7C6A-CA64-5760-ED63E141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0"/>
            <a:ext cx="3086100" cy="26479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635D9-35AE-0D9D-5EB0-7B218866F807}"/>
              </a:ext>
            </a:extLst>
          </p:cNvPr>
          <p:cNvSpPr txBox="1"/>
          <p:nvPr/>
        </p:nvSpPr>
        <p:spPr>
          <a:xfrm>
            <a:off x="508786" y="1633291"/>
            <a:ext cx="10474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+mj-lt"/>
              </a:rPr>
              <a:t>SZCZEGÓŁOWE WARUNKI STOSOWANIA ODSTĘPSTW ZEZWALAJĄCYCH NA PRZEMIESZCZANIE PRZESYŁEK ŚWIŃ UTRZYMYWANYCH NA </a:t>
            </a:r>
            <a:r>
              <a:rPr lang="pl-PL" sz="3600" b="1" dirty="0">
                <a:solidFill>
                  <a:srgbClr val="FF6699"/>
                </a:solidFill>
                <a:latin typeface="+mj-lt"/>
              </a:rPr>
              <a:t>OBSZARZE OBJĘTYM OGRANICZENIAMI II </a:t>
            </a:r>
            <a:r>
              <a:rPr lang="pl-PL" sz="3600" b="1" dirty="0">
                <a:latin typeface="+mj-lt"/>
              </a:rPr>
              <a:t>POZA TEN OBSZAR DO OBSZARU OBJĘTEGO OGRANICZENIAMI II LUB III NA TERYTORIUM </a:t>
            </a:r>
            <a:r>
              <a:rPr lang="pl-PL" sz="3600" b="1" u="sng" dirty="0">
                <a:latin typeface="+mj-lt"/>
              </a:rPr>
              <a:t>INNEGO PAŃSTWA CZŁONKOWSKIEGO</a:t>
            </a:r>
          </a:p>
        </p:txBody>
      </p:sp>
    </p:spTree>
    <p:extLst>
      <p:ext uri="{BB962C8B-B14F-4D97-AF65-F5344CB8AC3E}">
        <p14:creationId xmlns:p14="http://schemas.microsoft.com/office/powerpoint/2010/main" val="945920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4EFBE16-889E-D77F-96AE-C9DC7A2958D5}"/>
              </a:ext>
            </a:extLst>
          </p:cNvPr>
          <p:cNvSpPr/>
          <p:nvPr/>
        </p:nvSpPr>
        <p:spPr>
          <a:xfrm>
            <a:off x="766112" y="1240888"/>
            <a:ext cx="2486623" cy="146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58D38697-4FEB-0A88-8003-0B0F6CE89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581" y="1133839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62C30AD5-7C72-FD64-A8BF-15373B6C6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223" y="1792903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A45C2B3D-D3BC-0A42-75EF-8D917C0F5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6956" y="1133839"/>
            <a:ext cx="914400" cy="914400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178E078-95F6-D2E7-4A3F-55D70BB9F559}"/>
              </a:ext>
            </a:extLst>
          </p:cNvPr>
          <p:cNvCxnSpPr/>
          <p:nvPr/>
        </p:nvCxnSpPr>
        <p:spPr>
          <a:xfrm flipV="1">
            <a:off x="3141356" y="1381328"/>
            <a:ext cx="2189401" cy="4115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9C178DD-2489-E2E4-50CF-0E4148B27B1F}"/>
              </a:ext>
            </a:extLst>
          </p:cNvPr>
          <p:cNvCxnSpPr/>
          <p:nvPr/>
        </p:nvCxnSpPr>
        <p:spPr>
          <a:xfrm>
            <a:off x="3158265" y="2171983"/>
            <a:ext cx="2153037" cy="26966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E1A8620-6BD0-5798-BAAE-B76FE43FBD3B}"/>
              </a:ext>
            </a:extLst>
          </p:cNvPr>
          <p:cNvSpPr txBox="1"/>
          <p:nvPr/>
        </p:nvSpPr>
        <p:spPr>
          <a:xfrm>
            <a:off x="5435320" y="119666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OOO 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9903BB1-12DF-6022-85EA-AD453A604973}"/>
              </a:ext>
            </a:extLst>
          </p:cNvPr>
          <p:cNvSpPr txBox="1"/>
          <p:nvPr/>
        </p:nvSpPr>
        <p:spPr>
          <a:xfrm>
            <a:off x="5435320" y="225697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OOO III</a:t>
            </a:r>
          </a:p>
        </p:txBody>
      </p:sp>
      <p:pic>
        <p:nvPicPr>
          <p:cNvPr id="16" name="Grafika 15" descr="Europa">
            <a:extLst>
              <a:ext uri="{FF2B5EF4-FFF2-40B4-BE49-F238E27FC236}">
                <a16:creationId xmlns:a16="http://schemas.microsoft.com/office/drawing/2014/main" id="{C01788C1-9D0C-25B5-018C-861B30A63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4764" y="62217"/>
            <a:ext cx="3461372" cy="346137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99E7368-1C1F-D0C8-889F-6930E35233B5}"/>
              </a:ext>
            </a:extLst>
          </p:cNvPr>
          <p:cNvSpPr txBox="1"/>
          <p:nvPr/>
        </p:nvSpPr>
        <p:spPr>
          <a:xfrm>
            <a:off x="7023370" y="3154257"/>
            <a:ext cx="279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inne państwo członkowskie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501B058-A758-D81A-5D40-520EAE48AEE6}"/>
              </a:ext>
            </a:extLst>
          </p:cNvPr>
          <p:cNvSpPr txBox="1"/>
          <p:nvPr/>
        </p:nvSpPr>
        <p:spPr>
          <a:xfrm>
            <a:off x="346083" y="3523589"/>
            <a:ext cx="1100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pl-PL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dzielenie zezwolenia przez PLW (po dokonanej analizie ryzyka), g</a:t>
            </a:r>
            <a:r>
              <a:rPr lang="pl-PL" dirty="0"/>
              <a:t>dy </a:t>
            </a:r>
            <a:r>
              <a:rPr lang="pl-PL" b="1" dirty="0">
                <a:solidFill>
                  <a:srgbClr val="FF0000"/>
                </a:solidFill>
              </a:rPr>
              <a:t>spełnione są wszystkie wymogi RWK 2023/594 oraz: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okresie </a:t>
            </a:r>
            <a:r>
              <a:rPr lang="pl-PL" b="1" dirty="0">
                <a:solidFill>
                  <a:srgbClr val="FF0000"/>
                </a:solidFill>
              </a:rPr>
              <a:t>co najmniej ostatnich dwunastu miesięcy </a:t>
            </a:r>
            <a:r>
              <a:rPr lang="pl-PL" b="1" dirty="0"/>
              <a:t>nie potwierdzono urzędowo wystąpienia ogniska afrykańskiego pomoru świń u utrzymywanych świń w zakładzie dokonującym wysyłki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podmiot powiadomił właściwy organ z wyprzedzeniem o planowanym przemieszczeniu przesyłki utrzymywanych świń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Procedura odrębnego przesyłania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Zaplombowane środki transportu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716E208-E99C-7B68-69D0-BF7C68DAFAF3}"/>
              </a:ext>
            </a:extLst>
          </p:cNvPr>
          <p:cNvSpPr txBox="1"/>
          <p:nvPr/>
        </p:nvSpPr>
        <p:spPr>
          <a:xfrm>
            <a:off x="1538288" y="280442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II</a:t>
            </a:r>
          </a:p>
        </p:txBody>
      </p:sp>
    </p:spTree>
    <p:extLst>
      <p:ext uri="{BB962C8B-B14F-4D97-AF65-F5344CB8AC3E}">
        <p14:creationId xmlns:p14="http://schemas.microsoft.com/office/powerpoint/2010/main" val="2552514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42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" y="5767236"/>
            <a:ext cx="2617646" cy="7716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535AA8-7C6A-CA64-5760-ED63E141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0"/>
            <a:ext cx="3086100" cy="26479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51635D9-35AE-0D9D-5EB0-7B218866F807}"/>
              </a:ext>
            </a:extLst>
          </p:cNvPr>
          <p:cNvSpPr txBox="1"/>
          <p:nvPr/>
        </p:nvSpPr>
        <p:spPr>
          <a:xfrm>
            <a:off x="508786" y="1633291"/>
            <a:ext cx="10697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+mj-lt"/>
              </a:rPr>
              <a:t>SZCZEGÓŁOWE WARUNKI STOSOWANIA ODSTĘPSTW ZEZWALAJĄCYCH NA PRZEMIESZCZANIE PRZESYŁEK ŚWIŃ UTRZYMYWANYCH NA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  <a:latin typeface="+mj-lt"/>
              </a:rPr>
              <a:t>OBSZARZE OBJĘTYM OGRANICZENIAMI III </a:t>
            </a:r>
          </a:p>
          <a:p>
            <a:pPr algn="ctr"/>
            <a:r>
              <a:rPr lang="pl-PL" sz="3600" b="1" u="sng" dirty="0">
                <a:highlight>
                  <a:srgbClr val="C0C0C0"/>
                </a:highlight>
                <a:latin typeface="+mj-lt"/>
              </a:rPr>
              <a:t>W OBRĘBIE TEGO OBSZARU </a:t>
            </a:r>
            <a:r>
              <a:rPr lang="pl-PL" sz="3600" b="1" u="sng" dirty="0">
                <a:latin typeface="+mj-lt"/>
              </a:rPr>
              <a:t>I POZA TEN OBSZAR</a:t>
            </a:r>
          </a:p>
        </p:txBody>
      </p:sp>
    </p:spTree>
    <p:extLst>
      <p:ext uri="{BB962C8B-B14F-4D97-AF65-F5344CB8AC3E}">
        <p14:creationId xmlns:p14="http://schemas.microsoft.com/office/powerpoint/2010/main" val="3698042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43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chemeClr val="tx1"/>
                </a:solidFill>
              </a:rPr>
              <a:t>Przemieszczanie przesyłek świń utrzymywanych na obszarze objętym </a:t>
            </a:r>
            <a:r>
              <a:rPr lang="pl-PL" sz="2800" b="1" dirty="0">
                <a:solidFill>
                  <a:srgbClr val="FF0000"/>
                </a:solidFill>
              </a:rPr>
              <a:t>ograniczeniami III </a:t>
            </a:r>
            <a:r>
              <a:rPr lang="pl-PL" sz="2800" dirty="0">
                <a:solidFill>
                  <a:schemeClr val="tx1"/>
                </a:solidFill>
              </a:rPr>
              <a:t>do </a:t>
            </a:r>
            <a:r>
              <a:rPr lang="pl-PL" sz="2800" dirty="0">
                <a:solidFill>
                  <a:schemeClr val="tx1"/>
                </a:solidFill>
                <a:highlight>
                  <a:srgbClr val="C0C0C0"/>
                </a:highlight>
              </a:rPr>
              <a:t>obszaru objętego ograniczeniami </a:t>
            </a:r>
            <a:r>
              <a:rPr lang="pl-PL" sz="2800" b="1" dirty="0">
                <a:solidFill>
                  <a:srgbClr val="FF6699"/>
                </a:solidFill>
              </a:rPr>
              <a:t>OOO II </a:t>
            </a:r>
            <a:r>
              <a:rPr lang="pl-PL" sz="2800" dirty="0">
                <a:solidFill>
                  <a:schemeClr val="tx1"/>
                </a:solidFill>
              </a:rPr>
              <a:t>lub</a:t>
            </a:r>
            <a:r>
              <a:rPr lang="pl-PL" sz="2800" b="1" dirty="0">
                <a:solidFill>
                  <a:srgbClr val="0070C0"/>
                </a:solidFill>
                <a:highlight>
                  <a:srgbClr val="C0C0C0"/>
                </a:highlight>
              </a:rPr>
              <a:t> OOO I</a:t>
            </a:r>
            <a:endParaRPr lang="pl-PL" sz="2800" b="1" dirty="0">
              <a:solidFill>
                <a:srgbClr val="FF999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98D81D7-A87A-31A8-06DE-BDEF72E32889}"/>
              </a:ext>
            </a:extLst>
          </p:cNvPr>
          <p:cNvSpPr/>
          <p:nvPr/>
        </p:nvSpPr>
        <p:spPr>
          <a:xfrm>
            <a:off x="1955549" y="1403288"/>
            <a:ext cx="4019738" cy="2051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CD4FF049-A2E4-4E3E-4E06-6FFA706CE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5659" y="2223028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195D6AC2-9A2D-A5B6-CEEA-24399C95F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6844" y="1519650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1041BD0A-AECE-FB26-193A-A0A984364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0655" y="1708287"/>
            <a:ext cx="914400" cy="9144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C3E574-30F9-4E9A-B6D0-A64F066C3EEA}"/>
              </a:ext>
            </a:extLst>
          </p:cNvPr>
          <p:cNvSpPr txBox="1"/>
          <p:nvPr/>
        </p:nvSpPr>
        <p:spPr>
          <a:xfrm>
            <a:off x="7609066" y="2181053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zakład w OOO II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338E6291-3AD7-654B-84F7-C3F46F057F9D}"/>
              </a:ext>
            </a:extLst>
          </p:cNvPr>
          <p:cNvCxnSpPr>
            <a:cxnSpLocks/>
          </p:cNvCxnSpPr>
          <p:nvPr/>
        </p:nvCxnSpPr>
        <p:spPr>
          <a:xfrm>
            <a:off x="5403004" y="2371951"/>
            <a:ext cx="2014473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220915-F1A6-1E21-5B6B-CA20F46D2A82}"/>
              </a:ext>
            </a:extLst>
          </p:cNvPr>
          <p:cNvSpPr txBox="1"/>
          <p:nvPr/>
        </p:nvSpPr>
        <p:spPr>
          <a:xfrm>
            <a:off x="3692776" y="314687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OOO III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8A0D62-076A-41E5-9B75-6FD22BC9E0E7}"/>
              </a:ext>
            </a:extLst>
          </p:cNvPr>
          <p:cNvSpPr txBox="1"/>
          <p:nvPr/>
        </p:nvSpPr>
        <p:spPr>
          <a:xfrm>
            <a:off x="9657346" y="1848731"/>
            <a:ext cx="234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GDY PROBLEMY ZWIĄZANE Z </a:t>
            </a:r>
            <a:r>
              <a:rPr lang="pl-PL" sz="1400" b="1" dirty="0"/>
              <a:t>DOBROSTANEM</a:t>
            </a:r>
            <a:r>
              <a:rPr lang="pl-PL" sz="1400" dirty="0"/>
              <a:t>…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E9EB5A5A-987D-69D9-F24D-EC6813B1DEBF}"/>
              </a:ext>
            </a:extLst>
          </p:cNvPr>
          <p:cNvCxnSpPr>
            <a:cxnSpLocks/>
          </p:cNvCxnSpPr>
          <p:nvPr/>
        </p:nvCxnSpPr>
        <p:spPr>
          <a:xfrm>
            <a:off x="2240665" y="3109589"/>
            <a:ext cx="0" cy="154892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EE2C422-24F4-BB03-1037-4A86376F2346}"/>
              </a:ext>
            </a:extLst>
          </p:cNvPr>
          <p:cNvSpPr txBox="1"/>
          <p:nvPr/>
        </p:nvSpPr>
        <p:spPr>
          <a:xfrm>
            <a:off x="431318" y="4596105"/>
            <a:ext cx="47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zakład w OOO III </a:t>
            </a:r>
            <a:r>
              <a:rPr lang="pl-PL" b="1" dirty="0"/>
              <a:t>gdy </a:t>
            </a:r>
            <a:r>
              <a:rPr lang="pl-PL" b="1" dirty="0">
                <a:solidFill>
                  <a:srgbClr val="FF0000"/>
                </a:solidFill>
              </a:rPr>
              <a:t>spełnione są warunki</a:t>
            </a:r>
            <a:r>
              <a:rPr lang="pl-PL" dirty="0"/>
              <a:t> </a:t>
            </a:r>
            <a:r>
              <a:rPr lang="pl-PL" b="1" dirty="0"/>
              <a:t>zgodnie z kolejnymi slajdami </a:t>
            </a:r>
          </a:p>
        </p:txBody>
      </p:sp>
      <p:sp>
        <p:nvSpPr>
          <p:cNvPr id="26" name="Znak plus 25">
            <a:extLst>
              <a:ext uri="{FF2B5EF4-FFF2-40B4-BE49-F238E27FC236}">
                <a16:creationId xmlns:a16="http://schemas.microsoft.com/office/drawing/2014/main" id="{327649DA-534A-E545-BF8F-235964BF066B}"/>
              </a:ext>
            </a:extLst>
          </p:cNvPr>
          <p:cNvSpPr/>
          <p:nvPr/>
        </p:nvSpPr>
        <p:spPr>
          <a:xfrm>
            <a:off x="5012479" y="4499976"/>
            <a:ext cx="781050" cy="685800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28C5870-B31A-9EAF-4290-7E6FC5FB4543}"/>
              </a:ext>
            </a:extLst>
          </p:cNvPr>
          <p:cNvSpPr txBox="1"/>
          <p:nvPr/>
        </p:nvSpPr>
        <p:spPr>
          <a:xfrm>
            <a:off x="4894218" y="5436131"/>
            <a:ext cx="5507206" cy="646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PLW zapewnia, </a:t>
            </a:r>
            <a:r>
              <a:rPr lang="pl-PL" sz="1200" b="1" dirty="0"/>
              <a:t>aby utrzymywane świnie nie były przemieszczane z zakładu przeznaczenia znajdującego się </a:t>
            </a:r>
            <a:r>
              <a:rPr lang="pl-PL" sz="1200" dirty="0"/>
              <a:t>na </a:t>
            </a:r>
            <a:r>
              <a:rPr lang="pl-PL" sz="1200" b="1" u="sng" dirty="0">
                <a:highlight>
                  <a:srgbClr val="C0C0C0"/>
                </a:highlight>
              </a:rPr>
              <a:t>obszarze objętym ograniczeniami I, II  lub III </a:t>
            </a:r>
            <a:br>
              <a:rPr lang="pl-PL" sz="1200" b="1" u="sng" dirty="0">
                <a:highlight>
                  <a:srgbClr val="C0C0C0"/>
                </a:highlight>
              </a:rPr>
            </a:br>
            <a:r>
              <a:rPr lang="pl-PL" sz="1200" b="1" dirty="0">
                <a:solidFill>
                  <a:srgbClr val="FF0000"/>
                </a:solidFill>
              </a:rPr>
              <a:t>co najmniej przez okres monitorowania  (15 dni).</a:t>
            </a:r>
          </a:p>
        </p:txBody>
      </p:sp>
      <p:sp>
        <p:nvSpPr>
          <p:cNvPr id="28" name="Nawias klamrowy zamykający 27">
            <a:extLst>
              <a:ext uri="{FF2B5EF4-FFF2-40B4-BE49-F238E27FC236}">
                <a16:creationId xmlns:a16="http://schemas.microsoft.com/office/drawing/2014/main" id="{3ED7BA25-997E-FE5E-71B3-F4A9E28A9553}"/>
              </a:ext>
            </a:extLst>
          </p:cNvPr>
          <p:cNvSpPr/>
          <p:nvPr/>
        </p:nvSpPr>
        <p:spPr>
          <a:xfrm>
            <a:off x="9205156" y="1550995"/>
            <a:ext cx="281744" cy="173980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AEC6B25-DBB5-77C4-109F-041BCAFB8AA4}"/>
              </a:ext>
            </a:extLst>
          </p:cNvPr>
          <p:cNvSpPr txBox="1"/>
          <p:nvPr/>
        </p:nvSpPr>
        <p:spPr>
          <a:xfrm>
            <a:off x="6821827" y="3749719"/>
            <a:ext cx="52343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Przemieszczanie do zakładu w </a:t>
            </a:r>
            <a:r>
              <a:rPr lang="pl-PL" sz="1600" b="1" dirty="0" err="1">
                <a:solidFill>
                  <a:srgbClr val="FF6699"/>
                </a:solidFill>
              </a:rPr>
              <a:t>ooo</a:t>
            </a:r>
            <a:r>
              <a:rPr lang="pl-PL" sz="1600" b="1" dirty="0">
                <a:solidFill>
                  <a:srgbClr val="FF6699"/>
                </a:solidFill>
              </a:rPr>
              <a:t> II</a:t>
            </a:r>
            <a:r>
              <a:rPr lang="pl-PL" sz="1600" dirty="0">
                <a:solidFill>
                  <a:srgbClr val="FF6699"/>
                </a:solidFill>
              </a:rPr>
              <a:t>,</a:t>
            </a:r>
            <a:r>
              <a:rPr lang="pl-PL" sz="1600" b="1" dirty="0">
                <a:solidFill>
                  <a:srgbClr val="FF6699"/>
                </a:solidFill>
              </a:rPr>
              <a:t> </a:t>
            </a:r>
            <a:r>
              <a:rPr lang="pl-PL" sz="1600" b="1" dirty="0"/>
              <a:t>gdy </a:t>
            </a:r>
            <a:r>
              <a:rPr lang="pl-PL" sz="1600" b="1" dirty="0">
                <a:solidFill>
                  <a:srgbClr val="FF0000"/>
                </a:solidFill>
              </a:rPr>
              <a:t>spełnione są warunki</a:t>
            </a:r>
            <a:r>
              <a:rPr lang="pl-PL" sz="1600" dirty="0"/>
              <a:t> </a:t>
            </a:r>
            <a:r>
              <a:rPr lang="pl-PL" sz="1600" b="1" dirty="0"/>
              <a:t>zgodnie z kolejnymi slajdami </a:t>
            </a:r>
            <a:r>
              <a:rPr lang="pl-PL" sz="1600" dirty="0"/>
              <a:t>oraz </a:t>
            </a:r>
            <a:r>
              <a:rPr lang="pl-PL" sz="1600" b="1" dirty="0"/>
              <a:t>zakład przeznaczenia należy do tego samego łańcucha dostaw i utrzymywane świnie zostaną przemieszczone w celu zakończenia cyklu produkcji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D603DA3-BF18-6C63-3227-3509EB6804C0}"/>
              </a:ext>
            </a:extLst>
          </p:cNvPr>
          <p:cNvSpPr txBox="1"/>
          <p:nvPr/>
        </p:nvSpPr>
        <p:spPr>
          <a:xfrm>
            <a:off x="9678489" y="2468798"/>
            <a:ext cx="1975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ten sam łańcuch dostaw</a:t>
            </a:r>
          </a:p>
        </p:txBody>
      </p:sp>
    </p:spTree>
    <p:extLst>
      <p:ext uri="{BB962C8B-B14F-4D97-AF65-F5344CB8AC3E}">
        <p14:creationId xmlns:p14="http://schemas.microsoft.com/office/powerpoint/2010/main" val="5011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/>
          <p:cNvSpPr/>
          <p:nvPr/>
        </p:nvSpPr>
        <p:spPr>
          <a:xfrm>
            <a:off x="0" y="0"/>
            <a:ext cx="7708650" cy="2619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6D213B1-45EC-4526-93F9-660824614850}"/>
              </a:ext>
            </a:extLst>
          </p:cNvPr>
          <p:cNvSpPr/>
          <p:nvPr/>
        </p:nvSpPr>
        <p:spPr>
          <a:xfrm>
            <a:off x="254134" y="280504"/>
            <a:ext cx="3660920" cy="200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B9DD80-AA57-E61D-6F36-148339121682}"/>
              </a:ext>
            </a:extLst>
          </p:cNvPr>
          <p:cNvSpPr txBox="1"/>
          <p:nvPr/>
        </p:nvSpPr>
        <p:spPr>
          <a:xfrm>
            <a:off x="3594657" y="4586347"/>
            <a:ext cx="2816874" cy="10156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utrzymywanie i nie przemieszczanie świń przez okres </a:t>
            </a:r>
            <a:r>
              <a:rPr lang="pl-PL" sz="1200" b="1" dirty="0"/>
              <a:t>co najmniej 30 dni poprzedzających datę przemieszczenia </a:t>
            </a:r>
            <a:r>
              <a:rPr lang="pl-PL" sz="1200" dirty="0"/>
              <a:t>lub </a:t>
            </a:r>
            <a:r>
              <a:rPr lang="pl-PL" sz="1200" b="1" dirty="0"/>
              <a:t>od urodzenia</a:t>
            </a:r>
            <a:r>
              <a:rPr lang="pl-PL" sz="1200" dirty="0"/>
              <a:t>, jeśli są młodsze niż 30 dni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297A4DC-EBB8-A377-6FDF-4CF836E1F1CA}"/>
              </a:ext>
            </a:extLst>
          </p:cNvPr>
          <p:cNvSpPr txBox="1"/>
          <p:nvPr/>
        </p:nvSpPr>
        <p:spPr>
          <a:xfrm>
            <a:off x="587271" y="167440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OOO III</a:t>
            </a:r>
          </a:p>
        </p:txBody>
      </p:sp>
      <p:pic>
        <p:nvPicPr>
          <p:cNvPr id="27" name="Grafika 26" descr="Świnia">
            <a:extLst>
              <a:ext uri="{FF2B5EF4-FFF2-40B4-BE49-F238E27FC236}">
                <a16:creationId xmlns:a16="http://schemas.microsoft.com/office/drawing/2014/main" id="{E7A8DBD2-44D4-B34E-F325-0ABA6CA05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1775" y="280504"/>
            <a:ext cx="914400" cy="9144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971" y="4111149"/>
            <a:ext cx="1147830" cy="1147830"/>
          </a:xfrm>
          <a:prstGeom prst="rect">
            <a:avLst/>
          </a:prstGeom>
        </p:spPr>
      </p:pic>
      <p:sp>
        <p:nvSpPr>
          <p:cNvPr id="38" name="Prostokąt 37"/>
          <p:cNvSpPr/>
          <p:nvPr/>
        </p:nvSpPr>
        <p:spPr>
          <a:xfrm>
            <a:off x="1216854" y="5061587"/>
            <a:ext cx="201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Inne świnie z OOO z II i III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741" y="431484"/>
            <a:ext cx="3349235" cy="438465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789" y="44968"/>
            <a:ext cx="3292125" cy="493819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A92BD04-505B-FB69-5277-D3E74C570C96}"/>
              </a:ext>
            </a:extLst>
          </p:cNvPr>
          <p:cNvCxnSpPr>
            <a:cxnSpLocks/>
          </p:cNvCxnSpPr>
          <p:nvPr/>
        </p:nvCxnSpPr>
        <p:spPr>
          <a:xfrm>
            <a:off x="6041681" y="2836664"/>
            <a:ext cx="0" cy="157707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9FDBAE02-72AF-90F2-0B92-A70E05969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094" y="905430"/>
            <a:ext cx="2149749" cy="1615248"/>
          </a:xfrm>
          <a:prstGeom prst="rect">
            <a:avLst/>
          </a:prstGeom>
        </p:spPr>
      </p:pic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FFC54F9-75B0-CC59-0723-BE03EABD441E}"/>
              </a:ext>
            </a:extLst>
          </p:cNvPr>
          <p:cNvCxnSpPr>
            <a:cxnSpLocks/>
          </p:cNvCxnSpPr>
          <p:nvPr/>
        </p:nvCxnSpPr>
        <p:spPr>
          <a:xfrm>
            <a:off x="7555285" y="2161340"/>
            <a:ext cx="1808523" cy="75401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6818099-C2D3-58FB-F452-E8C621EA6D28}"/>
              </a:ext>
            </a:extLst>
          </p:cNvPr>
          <p:cNvSpPr txBox="1"/>
          <p:nvPr/>
        </p:nvSpPr>
        <p:spPr>
          <a:xfrm>
            <a:off x="8083071" y="1418023"/>
            <a:ext cx="3946193" cy="64633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 stosownych przypadkach, </a:t>
            </a:r>
            <a:r>
              <a:rPr lang="pl-PL" sz="1200" b="1" dirty="0"/>
              <a:t>ujemne wyniki badań</a:t>
            </a:r>
            <a:r>
              <a:rPr lang="pl-PL" sz="1200" dirty="0"/>
              <a:t> w kierunku ASF przy przemieszczeniu przesyłki świń lub materiału biologicznego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F466FB65-A83F-65D9-1425-592C139CEFDD}"/>
              </a:ext>
            </a:extLst>
          </p:cNvPr>
          <p:cNvCxnSpPr>
            <a:cxnSpLocks/>
          </p:cNvCxnSpPr>
          <p:nvPr/>
        </p:nvCxnSpPr>
        <p:spPr>
          <a:xfrm>
            <a:off x="7558463" y="466563"/>
            <a:ext cx="1438225" cy="78990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F62279D-90EB-8CC5-D3F6-71CB2F730BF9}"/>
              </a:ext>
            </a:extLst>
          </p:cNvPr>
          <p:cNvSpPr txBox="1"/>
          <p:nvPr/>
        </p:nvSpPr>
        <p:spPr>
          <a:xfrm>
            <a:off x="2459159" y="2706152"/>
            <a:ext cx="303480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Inne nie mogą być wprowadzane przez okres </a:t>
            </a:r>
            <a:r>
              <a:rPr lang="pl-PL" sz="1200" b="1" dirty="0"/>
              <a:t>co najmniej 30 dni poprzedzających datę przemieszczenia </a:t>
            </a:r>
            <a:r>
              <a:rPr lang="pl-PL" sz="1200" dirty="0"/>
              <a:t>lub </a:t>
            </a:r>
            <a:r>
              <a:rPr lang="pl-PL" sz="1200" b="1" dirty="0"/>
              <a:t>od urodzenia</a:t>
            </a:r>
            <a:r>
              <a:rPr lang="pl-PL" sz="1200" dirty="0"/>
              <a:t>, jeśli są młodsze niż 30 dni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DC61E9DD-0941-08D4-79B8-3BA3B5093734}"/>
              </a:ext>
            </a:extLst>
          </p:cNvPr>
          <p:cNvSpPr/>
          <p:nvPr/>
        </p:nvSpPr>
        <p:spPr>
          <a:xfrm>
            <a:off x="162003" y="3711289"/>
            <a:ext cx="3049088" cy="2294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AE02F1E5-1DC2-4BDC-7D28-C3B4595C3BB4}"/>
              </a:ext>
            </a:extLst>
          </p:cNvPr>
          <p:cNvCxnSpPr>
            <a:cxnSpLocks/>
          </p:cNvCxnSpPr>
          <p:nvPr/>
        </p:nvCxnSpPr>
        <p:spPr>
          <a:xfrm flipV="1">
            <a:off x="2010750" y="1475099"/>
            <a:ext cx="27709" cy="241678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nak mnożenia 20">
            <a:extLst>
              <a:ext uri="{FF2B5EF4-FFF2-40B4-BE49-F238E27FC236}">
                <a16:creationId xmlns:a16="http://schemas.microsoft.com/office/drawing/2014/main" id="{1C00FB4B-12D9-1BD5-389C-495A1CD4D87E}"/>
              </a:ext>
            </a:extLst>
          </p:cNvPr>
          <p:cNvSpPr/>
          <p:nvPr/>
        </p:nvSpPr>
        <p:spPr>
          <a:xfrm rot="5615909">
            <a:off x="1452622" y="2124909"/>
            <a:ext cx="1141611" cy="1293403"/>
          </a:xfrm>
          <a:prstGeom prst="mathMultiply">
            <a:avLst>
              <a:gd name="adj1" fmla="val 113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37218CF-D943-1A64-B4EA-E95B32CDD1D3}"/>
              </a:ext>
            </a:extLst>
          </p:cNvPr>
          <p:cNvSpPr txBox="1"/>
          <p:nvPr/>
        </p:nvSpPr>
        <p:spPr>
          <a:xfrm>
            <a:off x="9451256" y="2412385"/>
            <a:ext cx="2396735" cy="19389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ULW na </a:t>
            </a:r>
            <a:r>
              <a:rPr lang="pl-PL" sz="1200" b="1" dirty="0"/>
              <a:t>24 godziny </a:t>
            </a:r>
            <a:r>
              <a:rPr lang="pl-PL" sz="1200" dirty="0"/>
              <a:t>poprzedzające </a:t>
            </a:r>
            <a:r>
              <a:rPr lang="pl-PL" sz="1200" b="1" dirty="0"/>
              <a:t>przemieszczenie przesyłki świń </a:t>
            </a:r>
            <a:r>
              <a:rPr lang="pl-PL" sz="1200" dirty="0"/>
              <a:t>lub </a:t>
            </a:r>
            <a:r>
              <a:rPr lang="pl-PL" sz="1200" b="1" dirty="0"/>
              <a:t>przed pobraniem materiału biologicznego wykonuje </a:t>
            </a:r>
            <a:r>
              <a:rPr lang="pl-PL" sz="1200" dirty="0"/>
              <a:t> </a:t>
            </a:r>
            <a:r>
              <a:rPr lang="pl-PL" sz="1200" b="1" dirty="0"/>
              <a:t>badanie kliniczne świń</a:t>
            </a:r>
            <a:r>
              <a:rPr lang="pl-PL" sz="1200" dirty="0"/>
              <a:t> (włączając też świnie mające zostać przemieszczone lub od których ma zostać pobrany materiał biologiczny)- </a:t>
            </a:r>
            <a:r>
              <a:rPr lang="pl-PL" sz="1200" b="1" dirty="0"/>
              <a:t>brak objawów klinicznych wskazujących na ASF.</a:t>
            </a:r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164D17F5-C3A6-89B4-DC44-861357AFC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034" y="660906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F2B2E2F6-CE8E-2CBE-FEA8-BEF3157B9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9556" y="1104682"/>
            <a:ext cx="914400" cy="9144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5F831FD-BAC4-357F-28D2-CD74699C2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69" y="3620387"/>
            <a:ext cx="1147830" cy="114783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CEAD290-B210-DA98-C986-B259A3235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35" y="4740130"/>
            <a:ext cx="1147830" cy="1147830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106C458-B598-2411-EB99-CD67C989BC7F}"/>
              </a:ext>
            </a:extLst>
          </p:cNvPr>
          <p:cNvSpPr txBox="1"/>
          <p:nvPr/>
        </p:nvSpPr>
        <p:spPr>
          <a:xfrm>
            <a:off x="6771730" y="4531648"/>
            <a:ext cx="2517844" cy="138499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 zakładzie dokonującym wysyłki stosowano </a:t>
            </a:r>
            <a:r>
              <a:rPr lang="pl-PL" sz="1400" b="1" dirty="0"/>
              <a:t>ciągły nadzór w okresie co najmniej dwunastu miesięcy poprzedzających </a:t>
            </a:r>
            <a:r>
              <a:rPr lang="pl-PL" sz="1400" dirty="0"/>
              <a:t>datę przemieszczenia</a:t>
            </a:r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F466FB65-A83F-65D9-1425-592C139CEFDD}"/>
              </a:ext>
            </a:extLst>
          </p:cNvPr>
          <p:cNvCxnSpPr>
            <a:cxnSpLocks/>
          </p:cNvCxnSpPr>
          <p:nvPr/>
        </p:nvCxnSpPr>
        <p:spPr>
          <a:xfrm>
            <a:off x="7457914" y="2332893"/>
            <a:ext cx="32819" cy="21250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A97031D-7D16-67A5-207E-E2FE17055EFD}"/>
              </a:ext>
            </a:extLst>
          </p:cNvPr>
          <p:cNvSpPr txBox="1"/>
          <p:nvPr/>
        </p:nvSpPr>
        <p:spPr>
          <a:xfrm>
            <a:off x="6340785" y="6075144"/>
            <a:ext cx="5507206" cy="646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PLW zapewnia, </a:t>
            </a:r>
            <a:r>
              <a:rPr lang="pl-PL" sz="1200" b="1" dirty="0"/>
              <a:t>aby utrzymywane świnie nie były przemieszczane z gospodarstwa przeznaczenia znajdującego się </a:t>
            </a:r>
            <a:r>
              <a:rPr lang="pl-PL" sz="1200" dirty="0"/>
              <a:t>na </a:t>
            </a:r>
            <a:r>
              <a:rPr lang="pl-PL" sz="1200" b="1" u="sng" dirty="0">
                <a:highlight>
                  <a:srgbClr val="C0C0C0"/>
                </a:highlight>
              </a:rPr>
              <a:t>obszarze objętym ograniczeniami II  lub III </a:t>
            </a:r>
            <a:br>
              <a:rPr lang="pl-PL" sz="1200" b="1" u="sng" dirty="0">
                <a:highlight>
                  <a:srgbClr val="C0C0C0"/>
                </a:highlight>
              </a:rPr>
            </a:br>
            <a:r>
              <a:rPr lang="pl-PL" sz="1200" b="1" dirty="0">
                <a:solidFill>
                  <a:srgbClr val="FF0000"/>
                </a:solidFill>
              </a:rPr>
              <a:t>co najmniej przez okres monitorowania  (15 dni).</a:t>
            </a:r>
          </a:p>
        </p:txBody>
      </p:sp>
    </p:spTree>
    <p:extLst>
      <p:ext uri="{BB962C8B-B14F-4D97-AF65-F5344CB8AC3E}">
        <p14:creationId xmlns:p14="http://schemas.microsoft.com/office/powerpoint/2010/main" val="1196096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45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u="sng" dirty="0">
                <a:solidFill>
                  <a:schemeClr val="tx1"/>
                </a:solidFill>
                <a:highlight>
                  <a:srgbClr val="C0C0C0"/>
                </a:highlight>
              </a:rPr>
              <a:t>Przemieszczanie świń utrzymywanych na obszarze objętym </a:t>
            </a:r>
            <a:r>
              <a:rPr lang="pl-PL" sz="2000" b="1" u="sng" dirty="0">
                <a:solidFill>
                  <a:srgbClr val="FF0000"/>
                </a:solidFill>
                <a:highlight>
                  <a:srgbClr val="C0C0C0"/>
                </a:highlight>
              </a:rPr>
              <a:t>ograniczeniami III </a:t>
            </a:r>
            <a:r>
              <a:rPr lang="pl-PL" sz="2000" b="1" u="sng" dirty="0">
                <a:solidFill>
                  <a:schemeClr val="tx1"/>
                </a:solidFill>
                <a:highlight>
                  <a:srgbClr val="C0C0C0"/>
                </a:highlight>
              </a:rPr>
              <a:t>w obrębie tego obszaru do rzeźni do celów niezwłocznego uboju</a:t>
            </a:r>
            <a:endParaRPr lang="pl-PL" sz="2000" b="1" u="sng" dirty="0">
              <a:solidFill>
                <a:schemeClr val="tx1"/>
              </a:solidFill>
              <a:highlight>
                <a:srgbClr val="C0C0C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68FA2C9-9052-387A-8EC4-1B16FB90D5C6}"/>
              </a:ext>
            </a:extLst>
          </p:cNvPr>
          <p:cNvSpPr/>
          <p:nvPr/>
        </p:nvSpPr>
        <p:spPr>
          <a:xfrm>
            <a:off x="619614" y="1430994"/>
            <a:ext cx="5067300" cy="2714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8004C02-3A6C-855A-DC08-6403D3ACF973}"/>
              </a:ext>
            </a:extLst>
          </p:cNvPr>
          <p:cNvSpPr/>
          <p:nvPr/>
        </p:nvSpPr>
        <p:spPr>
          <a:xfrm>
            <a:off x="896135" y="1564858"/>
            <a:ext cx="1382587" cy="1095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89F856E-0A7D-491F-7683-5A33022E490E}"/>
              </a:ext>
            </a:extLst>
          </p:cNvPr>
          <p:cNvSpPr/>
          <p:nvPr/>
        </p:nvSpPr>
        <p:spPr>
          <a:xfrm>
            <a:off x="2076831" y="2917312"/>
            <a:ext cx="1382587" cy="1095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 descr="Świnia">
            <a:extLst>
              <a:ext uri="{FF2B5EF4-FFF2-40B4-BE49-F238E27FC236}">
                <a16:creationId xmlns:a16="http://schemas.microsoft.com/office/drawing/2014/main" id="{C99CFB3F-EFEB-5478-BD60-2809812A2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436" y="1531190"/>
            <a:ext cx="612308" cy="612308"/>
          </a:xfrm>
          <a:prstGeom prst="rect">
            <a:avLst/>
          </a:prstGeom>
        </p:spPr>
      </p:pic>
      <p:pic>
        <p:nvPicPr>
          <p:cNvPr id="11" name="Grafika 10" descr="Świnia">
            <a:extLst>
              <a:ext uri="{FF2B5EF4-FFF2-40B4-BE49-F238E27FC236}">
                <a16:creationId xmlns:a16="http://schemas.microsoft.com/office/drawing/2014/main" id="{523EA8AF-CF0D-4BD2-796A-E48ACEA71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7079" y="2025780"/>
            <a:ext cx="612308" cy="612308"/>
          </a:xfrm>
          <a:prstGeom prst="rect">
            <a:avLst/>
          </a:prstGeom>
        </p:spPr>
      </p:pic>
      <p:pic>
        <p:nvPicPr>
          <p:cNvPr id="12" name="Grafika 11" descr="Świnia">
            <a:extLst>
              <a:ext uri="{FF2B5EF4-FFF2-40B4-BE49-F238E27FC236}">
                <a16:creationId xmlns:a16="http://schemas.microsoft.com/office/drawing/2014/main" id="{D225AD47-D8FE-C197-6303-7478DB777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9089" y="3201106"/>
            <a:ext cx="612308" cy="612308"/>
          </a:xfrm>
          <a:prstGeom prst="rect">
            <a:avLst/>
          </a:prstGeom>
        </p:spPr>
      </p:pic>
      <p:pic>
        <p:nvPicPr>
          <p:cNvPr id="13" name="Grafika 12" descr="Świnia">
            <a:extLst>
              <a:ext uri="{FF2B5EF4-FFF2-40B4-BE49-F238E27FC236}">
                <a16:creationId xmlns:a16="http://schemas.microsoft.com/office/drawing/2014/main" id="{A0AE18B5-3AE7-8F8D-E6BD-9758E0753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6776" y="2829268"/>
            <a:ext cx="612308" cy="612308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2A904BD-C010-F914-3645-141B6EF6B726}"/>
              </a:ext>
            </a:extLst>
          </p:cNvPr>
          <p:cNvCxnSpPr/>
          <p:nvPr/>
        </p:nvCxnSpPr>
        <p:spPr>
          <a:xfrm flipV="1">
            <a:off x="2555243" y="2119767"/>
            <a:ext cx="1266825" cy="709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25647796-4F62-EC3E-1A53-62B64360CD73}"/>
              </a:ext>
            </a:extLst>
          </p:cNvPr>
          <p:cNvCxnSpPr>
            <a:cxnSpLocks/>
          </p:cNvCxnSpPr>
          <p:nvPr/>
        </p:nvCxnSpPr>
        <p:spPr>
          <a:xfrm flipV="1">
            <a:off x="3641093" y="2973471"/>
            <a:ext cx="419101" cy="32056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444CDCD-2B37-953C-5B29-937C475C3CFE}"/>
              </a:ext>
            </a:extLst>
          </p:cNvPr>
          <p:cNvSpPr txBox="1"/>
          <p:nvPr/>
        </p:nvSpPr>
        <p:spPr>
          <a:xfrm>
            <a:off x="2743016" y="3644343"/>
            <a:ext cx="73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OOO III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5AA5AEC-C9A2-1DE4-24E0-8E9C7475B413}"/>
              </a:ext>
            </a:extLst>
          </p:cNvPr>
          <p:cNvSpPr txBox="1"/>
          <p:nvPr/>
        </p:nvSpPr>
        <p:spPr>
          <a:xfrm>
            <a:off x="935436" y="2269810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OOO III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B5E6368-71C4-1C98-63EB-B2AED4899F83}"/>
              </a:ext>
            </a:extLst>
          </p:cNvPr>
          <p:cNvSpPr txBox="1"/>
          <p:nvPr/>
        </p:nvSpPr>
        <p:spPr>
          <a:xfrm>
            <a:off x="2555243" y="424146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OOO III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4EE401D5-5E69-6431-C93E-D7A122AAA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350" y="1811041"/>
            <a:ext cx="1552282" cy="974057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10ED87F-C439-DAC9-8A81-760BDE941007}"/>
              </a:ext>
            </a:extLst>
          </p:cNvPr>
          <p:cNvSpPr txBox="1"/>
          <p:nvPr/>
        </p:nvSpPr>
        <p:spPr>
          <a:xfrm>
            <a:off x="5986685" y="1222391"/>
            <a:ext cx="5845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…</a:t>
            </a:r>
            <a:r>
              <a:rPr lang="pl-PL" sz="1600" b="1" dirty="0"/>
              <a:t>pod warunkiem, że: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świnie są przemieszczane do celów niezwłocznego uboju,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Wyznaczona rzeźnia przeznaczenia zlokalizowana w tej samej </a:t>
            </a:r>
            <a:r>
              <a:rPr lang="pl-PL" sz="1600" b="1" dirty="0" err="1">
                <a:solidFill>
                  <a:srgbClr val="FF0000"/>
                </a:solidFill>
              </a:rPr>
              <a:t>ooo</a:t>
            </a:r>
            <a:r>
              <a:rPr lang="pl-PL" sz="1600" b="1" dirty="0">
                <a:solidFill>
                  <a:srgbClr val="FF0000"/>
                </a:solidFill>
              </a:rPr>
              <a:t> III</a:t>
            </a:r>
            <a:r>
              <a:rPr lang="pl-PL" sz="1600" dirty="0"/>
              <a:t>,</a:t>
            </a:r>
          </a:p>
          <a:p>
            <a:endParaRPr lang="pl-PL" sz="16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1CF033F-6D5B-8C9D-D86E-515D69FC401F}"/>
              </a:ext>
            </a:extLst>
          </p:cNvPr>
          <p:cNvSpPr txBox="1"/>
          <p:nvPr/>
        </p:nvSpPr>
        <p:spPr>
          <a:xfrm>
            <a:off x="2891030" y="153119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*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ED2A5A9-9F80-9A00-9DFE-2D94B18DCAA6}"/>
              </a:ext>
            </a:extLst>
          </p:cNvPr>
          <p:cNvSpPr txBox="1"/>
          <p:nvPr/>
        </p:nvSpPr>
        <p:spPr>
          <a:xfrm>
            <a:off x="3738329" y="309176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*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02829EA-5F39-2D77-247D-DD377CFCEDF4}"/>
              </a:ext>
            </a:extLst>
          </p:cNvPr>
          <p:cNvSpPr txBox="1"/>
          <p:nvPr/>
        </p:nvSpPr>
        <p:spPr>
          <a:xfrm>
            <a:off x="3403052" y="5026257"/>
            <a:ext cx="7259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*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PLW udziela </a:t>
            </a:r>
            <a:r>
              <a:rPr lang="pl-PL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zezwolenia, g</a:t>
            </a:r>
            <a:r>
              <a:rPr lang="pl-PL" sz="1600" dirty="0"/>
              <a:t>dy </a:t>
            </a:r>
            <a:r>
              <a:rPr lang="pl-PL" sz="1600" b="1" dirty="0">
                <a:solidFill>
                  <a:srgbClr val="FF0000"/>
                </a:solidFill>
              </a:rPr>
              <a:t>spełnione są warunki zgodnie z kolejnymi slajdami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3708A1A-7D79-A925-9188-8538A2E745A8}"/>
              </a:ext>
            </a:extLst>
          </p:cNvPr>
          <p:cNvSpPr txBox="1"/>
          <p:nvPr/>
        </p:nvSpPr>
        <p:spPr>
          <a:xfrm>
            <a:off x="3429084" y="6020684"/>
            <a:ext cx="614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Mięso do bezpiecznej obróbki lub na rynek krajowy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61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46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1"/>
                </a:solidFill>
              </a:rPr>
              <a:t>Przemieszczanie przesyłek świń utrzymywanych na obszarze objętym </a:t>
            </a:r>
            <a:r>
              <a:rPr lang="pl-PL" sz="2400" b="1" dirty="0">
                <a:solidFill>
                  <a:srgbClr val="FF0000"/>
                </a:solidFill>
              </a:rPr>
              <a:t>ograniczeniami III </a:t>
            </a:r>
            <a:r>
              <a:rPr lang="pl-PL" sz="2400" dirty="0">
                <a:solidFill>
                  <a:schemeClr val="tx1"/>
                </a:solidFill>
              </a:rPr>
              <a:t>poza ten obszar do celów </a:t>
            </a:r>
            <a:r>
              <a:rPr lang="pl-PL" sz="2400" b="1" dirty="0">
                <a:solidFill>
                  <a:schemeClr val="tx1"/>
                </a:solidFill>
              </a:rPr>
              <a:t>niezwłocznego uboju</a:t>
            </a:r>
            <a:endParaRPr lang="pl-PL" sz="2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30B0049-908D-6755-C396-03829F4BF8AE}"/>
              </a:ext>
            </a:extLst>
          </p:cNvPr>
          <p:cNvSpPr/>
          <p:nvPr/>
        </p:nvSpPr>
        <p:spPr>
          <a:xfrm>
            <a:off x="360488" y="3290639"/>
            <a:ext cx="2486623" cy="146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 descr="Świnia">
            <a:extLst>
              <a:ext uri="{FF2B5EF4-FFF2-40B4-BE49-F238E27FC236}">
                <a16:creationId xmlns:a16="http://schemas.microsoft.com/office/drawing/2014/main" id="{59FC59A3-385A-8AB1-2A4E-D7C551647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099" y="3161848"/>
            <a:ext cx="914400" cy="914400"/>
          </a:xfrm>
          <a:prstGeom prst="rect">
            <a:avLst/>
          </a:prstGeom>
        </p:spPr>
      </p:pic>
      <p:pic>
        <p:nvPicPr>
          <p:cNvPr id="8" name="Grafika 7" descr="Świnia">
            <a:extLst>
              <a:ext uri="{FF2B5EF4-FFF2-40B4-BE49-F238E27FC236}">
                <a16:creationId xmlns:a16="http://schemas.microsoft.com/office/drawing/2014/main" id="{433FE7FA-CAE4-1734-2F97-6417D03C9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517" y="3867461"/>
            <a:ext cx="914400" cy="914400"/>
          </a:xfrm>
          <a:prstGeom prst="rect">
            <a:avLst/>
          </a:prstGeom>
        </p:spPr>
      </p:pic>
      <p:pic>
        <p:nvPicPr>
          <p:cNvPr id="9" name="Grafika 8" descr="Świnia">
            <a:extLst>
              <a:ext uri="{FF2B5EF4-FFF2-40B4-BE49-F238E27FC236}">
                <a16:creationId xmlns:a16="http://schemas.microsoft.com/office/drawing/2014/main" id="{AF444886-FB54-2BB7-A366-AD1C00242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3924" y="3624336"/>
            <a:ext cx="914400" cy="914400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AFAF1FB9-E69E-CAC2-00E5-DF5AA595E694}"/>
              </a:ext>
            </a:extLst>
          </p:cNvPr>
          <p:cNvCxnSpPr>
            <a:cxnSpLocks/>
          </p:cNvCxnSpPr>
          <p:nvPr/>
        </p:nvCxnSpPr>
        <p:spPr>
          <a:xfrm flipV="1">
            <a:off x="2971800" y="2565453"/>
            <a:ext cx="4368996" cy="157792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015B05F-AE42-C506-DC44-37205B9D3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950" y="1363449"/>
            <a:ext cx="2751650" cy="172666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EE95A6C-7D5F-7206-3C0B-A700A89EE602}"/>
              </a:ext>
            </a:extLst>
          </p:cNvPr>
          <p:cNvSpPr txBox="1"/>
          <p:nvPr/>
        </p:nvSpPr>
        <p:spPr>
          <a:xfrm>
            <a:off x="1180658" y="480666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OOO III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FDF3BB-67A8-5338-CAD0-A3EE5BBC70A9}"/>
              </a:ext>
            </a:extLst>
          </p:cNvPr>
          <p:cNvSpPr txBox="1"/>
          <p:nvPr/>
        </p:nvSpPr>
        <p:spPr>
          <a:xfrm>
            <a:off x="5380301" y="3614764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Rzeźnia </a:t>
            </a:r>
            <a:r>
              <a:rPr lang="pl-PL" sz="1600" b="1" dirty="0">
                <a:solidFill>
                  <a:srgbClr val="FF0000"/>
                </a:solidFill>
              </a:rPr>
              <a:t>poza OOO III</a:t>
            </a:r>
            <a:r>
              <a:rPr lang="pl-PL" sz="1600" dirty="0"/>
              <a:t>, gdy: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problemy związane z dobrostanem zwierząt oraz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 przypadku ograniczeń logistycznych dot. możliwości ubojowych rzeźni znajdujących się na </a:t>
            </a:r>
            <a:r>
              <a:rPr lang="pl-PL" sz="1600" b="1" dirty="0">
                <a:solidFill>
                  <a:srgbClr val="FF0000"/>
                </a:solidFill>
              </a:rPr>
              <a:t>OOO III </a:t>
            </a:r>
            <a:r>
              <a:rPr lang="pl-PL" sz="1600" dirty="0"/>
              <a:t>lub brak wyznaczonej rzeźni na </a:t>
            </a:r>
            <a:r>
              <a:rPr lang="pl-PL" sz="1600" b="1" dirty="0">
                <a:solidFill>
                  <a:srgbClr val="FF0000"/>
                </a:solidFill>
              </a:rPr>
              <a:t>OOO III</a:t>
            </a:r>
            <a:r>
              <a:rPr lang="pl-P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Rzeźnia </a:t>
            </a:r>
            <a:r>
              <a:rPr lang="pl-PL" sz="1600" b="1" dirty="0">
                <a:solidFill>
                  <a:srgbClr val="00B050"/>
                </a:solidFill>
              </a:rPr>
              <a:t>jak najbliżej zakładu dokonującego wysyłki </a:t>
            </a:r>
            <a:r>
              <a:rPr lang="pl-PL" sz="1600" dirty="0"/>
              <a:t>znajdującego się na </a:t>
            </a:r>
            <a:r>
              <a:rPr lang="pl-PL" sz="1600" b="1" dirty="0">
                <a:solidFill>
                  <a:srgbClr val="FF9999"/>
                </a:solidFill>
              </a:rPr>
              <a:t>OOO II </a:t>
            </a:r>
            <a:r>
              <a:rPr lang="pl-PL" sz="1600" dirty="0"/>
              <a:t>lub </a:t>
            </a:r>
            <a:r>
              <a:rPr lang="pl-PL" sz="1600" b="1" dirty="0">
                <a:solidFill>
                  <a:srgbClr val="0070C0"/>
                </a:solidFill>
              </a:rPr>
              <a:t>OOO I, </a:t>
            </a:r>
            <a:r>
              <a:rPr lang="pl-PL" sz="1600" dirty="0"/>
              <a:t>gdy brak możliwości przeprowadzenia uboju zwierząt </a:t>
            </a:r>
            <a:br>
              <a:rPr lang="pl-PL" sz="1600" dirty="0"/>
            </a:br>
            <a:r>
              <a:rPr lang="pl-PL" sz="1600" dirty="0"/>
              <a:t>w </a:t>
            </a:r>
            <a:r>
              <a:rPr lang="pl-PL" sz="1600" b="1" dirty="0">
                <a:solidFill>
                  <a:srgbClr val="FF9999"/>
                </a:solidFill>
              </a:rPr>
              <a:t>OOO II</a:t>
            </a:r>
            <a:r>
              <a:rPr lang="pl-PL" sz="1600" dirty="0"/>
              <a:t>, lub </a:t>
            </a:r>
            <a:r>
              <a:rPr lang="pl-PL" sz="1600" b="1" dirty="0"/>
              <a:t>poza</a:t>
            </a:r>
            <a:r>
              <a:rPr lang="pl-PL" sz="1600" dirty="0"/>
              <a:t> OOO I, II lub III, gdy brak możliwości przeprowadzenia uboju na OOO I, II i III.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20BBB77-2A28-ECE7-BB3F-A7F34431E2ED}"/>
              </a:ext>
            </a:extLst>
          </p:cNvPr>
          <p:cNvSpPr txBox="1"/>
          <p:nvPr/>
        </p:nvSpPr>
        <p:spPr>
          <a:xfrm rot="20413740">
            <a:off x="2923270" y="2409595"/>
            <a:ext cx="430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pl-PL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dzielenie zezwolenia przez właściwy organ, g</a:t>
            </a:r>
            <a:r>
              <a:rPr lang="pl-PL" sz="1400" dirty="0"/>
              <a:t>dy </a:t>
            </a:r>
            <a:r>
              <a:rPr lang="pl-PL" sz="1400" b="1" dirty="0">
                <a:solidFill>
                  <a:srgbClr val="FF0000"/>
                </a:solidFill>
              </a:rPr>
              <a:t>spełnione są warunki zgodnie z kolejnymi slajdami.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7FD51D4-B1BC-8FF7-9356-E4CEFE60012B}"/>
              </a:ext>
            </a:extLst>
          </p:cNvPr>
          <p:cNvSpPr txBox="1"/>
          <p:nvPr/>
        </p:nvSpPr>
        <p:spPr>
          <a:xfrm rot="20419599">
            <a:off x="3822876" y="1804113"/>
            <a:ext cx="1232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/>
              <a:t>to samo PCZ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82DCC4-DFD8-DE9B-F897-79DDE732D48E}"/>
              </a:ext>
            </a:extLst>
          </p:cNvPr>
          <p:cNvSpPr txBox="1"/>
          <p:nvPr/>
        </p:nvSpPr>
        <p:spPr>
          <a:xfrm>
            <a:off x="3298372" y="6250968"/>
            <a:ext cx="614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Mięso do bezpiecznej obróbki lub na rynek krajowy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2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47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62" name="pole tekstowe 61">
            <a:extLst>
              <a:ext uri="{FF2B5EF4-FFF2-40B4-BE49-F238E27FC236}">
                <a16:creationId xmlns:a16="http://schemas.microsoft.com/office/drawing/2014/main" id="{644E5EDC-87D2-F937-AC25-D92199CA2A60}"/>
              </a:ext>
            </a:extLst>
          </p:cNvPr>
          <p:cNvSpPr txBox="1"/>
          <p:nvPr/>
        </p:nvSpPr>
        <p:spPr>
          <a:xfrm>
            <a:off x="9998219" y="162675"/>
            <a:ext cx="19768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/>
              <a:t>Art. 15(1)(b)(c), (2)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444645" y="455305"/>
            <a:ext cx="4274117" cy="3384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40" y="732686"/>
            <a:ext cx="3292125" cy="49381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FDBAE02-72AF-90F2-0B92-A70E05969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36" y="1424095"/>
            <a:ext cx="2668347" cy="2004905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338F831-7019-96FE-097D-1917CC6243CB}"/>
              </a:ext>
            </a:extLst>
          </p:cNvPr>
          <p:cNvSpPr txBox="1"/>
          <p:nvPr/>
        </p:nvSpPr>
        <p:spPr>
          <a:xfrm>
            <a:off x="9656179" y="3578177"/>
            <a:ext cx="2396735" cy="156966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ULW na </a:t>
            </a:r>
            <a:r>
              <a:rPr lang="pl-PL" sz="1200" b="1" dirty="0"/>
              <a:t>24 godziny </a:t>
            </a:r>
            <a:r>
              <a:rPr lang="pl-PL" sz="1200" dirty="0"/>
              <a:t>poprzedzające </a:t>
            </a:r>
            <a:r>
              <a:rPr lang="pl-PL" sz="1200" b="1" dirty="0"/>
              <a:t>przemieszczenie świń wykonuje </a:t>
            </a:r>
            <a:r>
              <a:rPr lang="pl-PL" sz="1200" dirty="0"/>
              <a:t> </a:t>
            </a:r>
            <a:r>
              <a:rPr lang="pl-PL" sz="1200" b="1" dirty="0"/>
              <a:t>badanie kliniczne świń</a:t>
            </a:r>
            <a:r>
              <a:rPr lang="pl-PL" sz="1200" dirty="0"/>
              <a:t> (włączając też świnie mające zostać przemieszczone lub od których ma zostać pobrany materiał biologiczny)- </a:t>
            </a:r>
            <a:r>
              <a:rPr lang="pl-PL" sz="1200" b="1" dirty="0"/>
              <a:t>brak objawów klinicznych wskazujących na ASF.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FFC54F9-75B0-CC59-0723-BE03EABD441E}"/>
              </a:ext>
            </a:extLst>
          </p:cNvPr>
          <p:cNvCxnSpPr>
            <a:cxnSpLocks/>
          </p:cNvCxnSpPr>
          <p:nvPr/>
        </p:nvCxnSpPr>
        <p:spPr>
          <a:xfrm>
            <a:off x="4454939" y="1881554"/>
            <a:ext cx="2825092" cy="7625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6818099-C2D3-58FB-F452-E8C621EA6D28}"/>
              </a:ext>
            </a:extLst>
          </p:cNvPr>
          <p:cNvSpPr txBox="1"/>
          <p:nvPr/>
        </p:nvSpPr>
        <p:spPr>
          <a:xfrm>
            <a:off x="7407607" y="1634643"/>
            <a:ext cx="3946193" cy="4616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w stosownych przypadkach, </a:t>
            </a:r>
            <a:r>
              <a:rPr lang="pl-PL" sz="1200" b="1" dirty="0"/>
              <a:t>ujemne wyniki badań</a:t>
            </a:r>
            <a:r>
              <a:rPr lang="pl-PL" sz="1200" dirty="0"/>
              <a:t> w kierunku ASF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F466FB65-A83F-65D9-1425-592C139CEFDD}"/>
              </a:ext>
            </a:extLst>
          </p:cNvPr>
          <p:cNvCxnSpPr>
            <a:cxnSpLocks/>
          </p:cNvCxnSpPr>
          <p:nvPr/>
        </p:nvCxnSpPr>
        <p:spPr>
          <a:xfrm>
            <a:off x="3241847" y="3731015"/>
            <a:ext cx="2135479" cy="133335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DFA013FA-017C-92FA-E6E7-2AFA4093B1DB}"/>
              </a:ext>
            </a:extLst>
          </p:cNvPr>
          <p:cNvCxnSpPr>
            <a:cxnSpLocks/>
          </p:cNvCxnSpPr>
          <p:nvPr/>
        </p:nvCxnSpPr>
        <p:spPr>
          <a:xfrm>
            <a:off x="4454939" y="3226088"/>
            <a:ext cx="5102299" cy="119034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a 1" descr="Świnia">
            <a:extLst>
              <a:ext uri="{FF2B5EF4-FFF2-40B4-BE49-F238E27FC236}">
                <a16:creationId xmlns:a16="http://schemas.microsoft.com/office/drawing/2014/main" id="{236C1712-32BA-DFAA-460C-E6309462A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208" y="2925151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106C458-B598-2411-EB99-CD67C989BC7F}"/>
              </a:ext>
            </a:extLst>
          </p:cNvPr>
          <p:cNvSpPr txBox="1"/>
          <p:nvPr/>
        </p:nvSpPr>
        <p:spPr>
          <a:xfrm>
            <a:off x="4889763" y="5153917"/>
            <a:ext cx="2517844" cy="138499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 zakładzie dokonującym wysyłki stosowano </a:t>
            </a:r>
            <a:r>
              <a:rPr lang="pl-PL" sz="1400" b="1" dirty="0"/>
              <a:t>ciągły nadzór w okresie co najmniej dwunastu miesięcy poprzedzających </a:t>
            </a:r>
            <a:r>
              <a:rPr lang="pl-PL" sz="1400" dirty="0"/>
              <a:t>datę przemieszczenia</a:t>
            </a:r>
          </a:p>
        </p:txBody>
      </p:sp>
    </p:spTree>
    <p:extLst>
      <p:ext uri="{BB962C8B-B14F-4D97-AF65-F5344CB8AC3E}">
        <p14:creationId xmlns:p14="http://schemas.microsoft.com/office/powerpoint/2010/main" val="2387221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938"/>
            <a:ext cx="10009909" cy="3150844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PLW przeprowadza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ocenę ryzyka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02124"/>
                </a:solidFill>
              </a:rPr>
              <a:t>świnie są przemieszczane </a:t>
            </a:r>
            <a:r>
              <a:rPr lang="pl-PL" b="1" dirty="0">
                <a:solidFill>
                  <a:srgbClr val="00B050"/>
                </a:solidFill>
              </a:rPr>
              <a:t>w celu niezwłocznego uboju</a:t>
            </a:r>
            <a:r>
              <a:rPr lang="pl-PL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02124"/>
                </a:solidFill>
              </a:rPr>
              <a:t>rzeźnia przeznaczenia jest zlokalizowana w tym samym </a:t>
            </a:r>
            <a:r>
              <a:rPr lang="pl-PL" b="1" dirty="0">
                <a:solidFill>
                  <a:srgbClr val="FF0000"/>
                </a:solidFill>
              </a:rPr>
              <a:t>OOO III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  jak najbliżej zakładu dokonującego wysyłki </a:t>
            </a: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Mięso do obróbki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sz="1800" dirty="0"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Gdy przemieszczenie </a:t>
            </a:r>
            <a:r>
              <a:rPr lang="pl-PL" sz="2400" b="1" u="sng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nie spełnia </a:t>
            </a:r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warunków właściwy organ państwa członkowskiego może zezwolić na przemieszczanie przesyłek świń utrzymywanych w </a:t>
            </a:r>
            <a:r>
              <a:rPr lang="pl-PL" sz="2400" b="1" u="sng" dirty="0" err="1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ooo</a:t>
            </a:r>
            <a:r>
              <a:rPr lang="pl-PL" sz="2400" b="1" u="sng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 III </a:t>
            </a:r>
            <a:r>
              <a:rPr lang="pl-PL" sz="2400" b="1" u="sng" dirty="0">
                <a:solidFill>
                  <a:schemeClr val="tx1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do rzeźni </a:t>
            </a:r>
            <a:r>
              <a:rPr lang="pl-PL" sz="2400" b="1" u="sng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w </a:t>
            </a:r>
            <a:r>
              <a:rPr lang="pl-PL" sz="2400" b="1" u="sng" dirty="0" err="1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ooo</a:t>
            </a:r>
            <a:r>
              <a:rPr lang="pl-PL" sz="2400" b="1" u="sng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 III</a:t>
            </a:r>
            <a:endParaRPr lang="pl-PL" sz="2400" b="1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C0C0C0"/>
              </a:highlight>
              <a:cs typeface="Calibri Light" panose="020F03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405" y="2350208"/>
            <a:ext cx="1027609" cy="28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5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DDFF5-EC1B-F1CD-9ECA-8464F696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391015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PLW przeprowadził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ocenę</a:t>
            </a:r>
            <a:r>
              <a:rPr kumimoji="0" lang="pl-PL" altLang="pl-PL" sz="18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ryzyka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202124"/>
                </a:solidFill>
              </a:rPr>
              <a:t>świnie są przemieszczane </a:t>
            </a:r>
            <a:r>
              <a:rPr lang="pl-PL" sz="1800" b="1" dirty="0">
                <a:solidFill>
                  <a:srgbClr val="00B050"/>
                </a:solidFill>
              </a:rPr>
              <a:t>w celu niezwłocznego uboju </a:t>
            </a:r>
            <a:r>
              <a:rPr lang="pl-PL" sz="1800" dirty="0">
                <a:solidFill>
                  <a:srgbClr val="202124"/>
                </a:solidFill>
              </a:rPr>
              <a:t>w rzeźni zlokalizowanej: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202124"/>
                </a:solidFill>
              </a:rPr>
              <a:t>w obrębie innego </a:t>
            </a:r>
            <a:r>
              <a:rPr lang="pl-PL" sz="1800" b="1" dirty="0">
                <a:solidFill>
                  <a:srgbClr val="FF0000"/>
                </a:solidFill>
              </a:rPr>
              <a:t>OOO III </a:t>
            </a:r>
            <a:r>
              <a:rPr lang="pl-PL" sz="1800" b="1" dirty="0">
                <a:solidFill>
                  <a:srgbClr val="00B050"/>
                </a:solidFill>
              </a:rPr>
              <a:t>możliwie jak najbliżej zakładu dokonującego wysyłki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202124"/>
                </a:solidFill>
              </a:rPr>
              <a:t>w obrębie </a:t>
            </a:r>
            <a:r>
              <a:rPr lang="pl-PL" sz="1800" b="1" dirty="0">
                <a:solidFill>
                  <a:srgbClr val="FF9999"/>
                </a:solidFill>
              </a:rPr>
              <a:t>OOO II </a:t>
            </a:r>
            <a:r>
              <a:rPr lang="pl-PL" sz="1800" dirty="0">
                <a:solidFill>
                  <a:srgbClr val="202124"/>
                </a:solidFill>
              </a:rPr>
              <a:t>lub </a:t>
            </a:r>
            <a:r>
              <a:rPr lang="pl-PL" sz="1800" b="1" dirty="0">
                <a:solidFill>
                  <a:srgbClr val="0070C0"/>
                </a:solidFill>
              </a:rPr>
              <a:t>OOO I </a:t>
            </a:r>
            <a:r>
              <a:rPr lang="pl-PL" sz="1800" dirty="0">
                <a:solidFill>
                  <a:srgbClr val="202124"/>
                </a:solidFill>
              </a:rPr>
              <a:t>na terytorium tego samego państwa członkowskiego, </a:t>
            </a:r>
            <a:r>
              <a:rPr lang="pl-PL" sz="1800" b="1" dirty="0">
                <a:solidFill>
                  <a:srgbClr val="00B050"/>
                </a:solidFill>
              </a:rPr>
              <a:t>możliwie jak najbliżej zakładu dokonującego wysyłki</a:t>
            </a:r>
            <a:r>
              <a:rPr lang="pl-PL" sz="1800" dirty="0">
                <a:solidFill>
                  <a:srgbClr val="202124"/>
                </a:solidFill>
              </a:rPr>
              <a:t>, gdy nie ma możliwości dokonać uboju w </a:t>
            </a:r>
            <a:r>
              <a:rPr lang="pl-PL" sz="1800" b="1" dirty="0">
                <a:solidFill>
                  <a:srgbClr val="FF0000"/>
                </a:solidFill>
              </a:rPr>
              <a:t>OOO III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202124"/>
                </a:solidFill>
              </a:rPr>
              <a:t>poza OOO </a:t>
            </a:r>
            <a:r>
              <a:rPr lang="pl-PL" sz="1800" dirty="0">
                <a:solidFill>
                  <a:srgbClr val="202124"/>
                </a:solidFill>
              </a:rPr>
              <a:t>na terytorium tego samego państwa członkowskiego, gdy nie ma możliwości dokonać uboju w OOO I, II lub III.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202124"/>
              </a:solidFill>
            </a:endParaRPr>
          </a:p>
          <a:p>
            <a:pPr marL="457200" lvl="1" indent="0">
              <a:buNone/>
            </a:pPr>
            <a:endParaRPr lang="pl-PL" sz="1800" dirty="0">
              <a:solidFill>
                <a:srgbClr val="202124"/>
              </a:solidFill>
            </a:endParaRPr>
          </a:p>
          <a:p>
            <a:pPr marL="0" indent="0">
              <a:buNone/>
            </a:pPr>
            <a:r>
              <a:rPr lang="pl-PL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Dotychczas świnie z gospodarstw zlokalizowanych w </a:t>
            </a:r>
            <a:r>
              <a:rPr lang="pl-PL" sz="1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OOO III </a:t>
            </a:r>
            <a:r>
              <a:rPr lang="pl-PL" sz="1800" b="1" u="sng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pl-PL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niespełniających </a:t>
            </a:r>
          </a:p>
          <a:p>
            <a:pPr marL="0" indent="0">
              <a:buNone/>
            </a:pPr>
            <a:r>
              <a:rPr lang="pl-PL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wymogów </a:t>
            </a:r>
            <a:r>
              <a:rPr lang="pl-PL" sz="1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nie mogły</a:t>
            </a:r>
            <a:r>
              <a:rPr lang="pl-PL" sz="1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być ubijane poza OOO III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pPr/>
              <a:t>49</a:t>
            </a:fld>
            <a:endParaRPr lang="pl-PL"/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0" y="-10679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Jeżeli </a:t>
            </a:r>
            <a:r>
              <a:rPr lang="pl-PL" sz="2200" b="1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nie są spełnione </a:t>
            </a:r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warunki możliwe jest przemieszczanie świń utrzymywanych w </a:t>
            </a:r>
            <a:r>
              <a:rPr lang="pl-PL" sz="2200" b="1" dirty="0" err="1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ooo</a:t>
            </a:r>
            <a:r>
              <a:rPr lang="pl-PL" sz="2200" b="1" dirty="0">
                <a:solidFill>
                  <a:srgbClr val="FF0000"/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 III </a:t>
            </a:r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cs typeface="Calibri Light" panose="020F0302020204030204" pitchFamily="34" charset="0"/>
              </a:rPr>
              <a:t>poza ten obszar, pod warunkiem że: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252" y="3780703"/>
            <a:ext cx="1027609" cy="28384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C30C768-9395-1FA0-4A09-08B83703F412}"/>
              </a:ext>
            </a:extLst>
          </p:cNvPr>
          <p:cNvSpPr txBox="1"/>
          <p:nvPr/>
        </p:nvSpPr>
        <p:spPr>
          <a:xfrm>
            <a:off x="3424645" y="5785846"/>
            <a:ext cx="6135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Mięso do obróbki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 panose="020F0302020204030204" pitchFamily="34" charset="0"/>
              </a:rPr>
              <a:t>Obszary działania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927" y="2055812"/>
            <a:ext cx="5157787" cy="36845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Bioasekuracja </a:t>
            </a:r>
            <a:r>
              <a:rPr lang="pl-PL" b="1" dirty="0"/>
              <a:t>wewnętrzna</a:t>
            </a:r>
            <a:r>
              <a:rPr lang="pl-PL" dirty="0"/>
              <a:t> - ograniczenie rozprzestrzenianie się patogenów lub ich wektorów w gospodarstwie. To szereg działań, które powinny być stosowane przez osoby mające </a:t>
            </a:r>
            <a:r>
              <a:rPr lang="pl-PL" b="1" dirty="0">
                <a:solidFill>
                  <a:srgbClr val="00B050"/>
                </a:solidFill>
              </a:rPr>
              <a:t>bezpośredni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rgbClr val="00B050"/>
                </a:solidFill>
              </a:rPr>
              <a:t>kontakt ze zwierzętami</a:t>
            </a:r>
            <a:r>
              <a:rPr lang="pl-PL" dirty="0"/>
              <a:t>: osoby wchodzące do budynków i przebywają w pomieszczeniach, w których utrzymywane są zwierzęta.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Bioasekuracja </a:t>
            </a:r>
            <a:r>
              <a:rPr lang="pl-PL" sz="3200" b="1" dirty="0">
                <a:solidFill>
                  <a:srgbClr val="FF0000"/>
                </a:solidFill>
              </a:rPr>
              <a:t>chorego stada </a:t>
            </a:r>
            <a:r>
              <a:rPr lang="pl-PL" dirty="0"/>
              <a:t>- związana jest z zarządzaniem chorym stadem.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F57C583-C574-F78E-47AD-E8D96F7DD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3560" y="1325563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Bioasekuracja </a:t>
            </a:r>
            <a:r>
              <a:rPr lang="pl-PL" b="1" dirty="0"/>
              <a:t>zewnętrzna</a:t>
            </a:r>
            <a:r>
              <a:rPr lang="pl-PL" dirty="0"/>
              <a:t> - </a:t>
            </a:r>
            <a:r>
              <a:rPr lang="pl-PL" b="1" dirty="0">
                <a:solidFill>
                  <a:srgbClr val="00B050"/>
                </a:solidFill>
              </a:rPr>
              <a:t>ograniczenie rozprzestrzeniania się patogenów </a:t>
            </a:r>
            <a:r>
              <a:rPr lang="pl-PL" dirty="0"/>
              <a:t>lub </a:t>
            </a:r>
            <a:r>
              <a:rPr lang="pl-PL" b="1" dirty="0">
                <a:solidFill>
                  <a:srgbClr val="00B050"/>
                </a:solidFill>
              </a:rPr>
              <a:t>ich wektorów </a:t>
            </a:r>
            <a:r>
              <a:rPr lang="pl-PL" dirty="0"/>
              <a:t>w bliższym, lub dalszym otoczeniu gospodarstwa. Skupia się na działaniach dążących do prawidłowego zabezpieczenia budynków inwentarskich przed kontaktem ze środowiskiem zewnętrznym, głównie przed dotarciem w okolice budynków hodowli dzikich zwierząt, zwierząt wolno wychodzących.</a:t>
            </a:r>
          </a:p>
          <a:p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01EA36B-BC78-4B04-8025-D43B9B10A904}"/>
              </a:ext>
            </a:extLst>
          </p:cNvPr>
          <p:cNvSpPr txBox="1">
            <a:spLocks/>
          </p:cNvSpPr>
          <p:nvPr/>
        </p:nvSpPr>
        <p:spPr>
          <a:xfrm>
            <a:off x="384810" y="1325563"/>
            <a:ext cx="11106150" cy="523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299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DCAST: How to prepare for, prevent ASF in the US | Feed Strategy">
            <a:extLst>
              <a:ext uri="{FF2B5EF4-FFF2-40B4-BE49-F238E27FC236}">
                <a16:creationId xmlns:a16="http://schemas.microsoft.com/office/drawing/2014/main" id="{B6E1411E-14C4-9F35-3ADF-7DC63770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47"/>
            <a:ext cx="8220941" cy="42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E73BF2-A749-2B6D-B360-8AB9F545015A}"/>
              </a:ext>
            </a:extLst>
          </p:cNvPr>
          <p:cNvSpPr txBox="1"/>
          <p:nvPr/>
        </p:nvSpPr>
        <p:spPr>
          <a:xfrm>
            <a:off x="1349548" y="439514"/>
            <a:ext cx="9160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>
                <a:solidFill>
                  <a:srgbClr val="FF0000"/>
                </a:solidFill>
              </a:rPr>
              <a:t>ZATRZYMAJ AFRYKAŃSKI POMÓR ŚWIŃ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7EE9EE-4D66-A4D8-0B6A-183E1232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67" y="5311822"/>
            <a:ext cx="107690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                            Wątpliwości?  Pytania?</a:t>
            </a:r>
            <a:br>
              <a:rPr lang="pl-PL" dirty="0"/>
            </a:br>
            <a:r>
              <a:rPr lang="pl-PL" sz="4200" b="1" u="sng" dirty="0">
                <a:solidFill>
                  <a:srgbClr val="FF0000"/>
                </a:solidFill>
              </a:rPr>
              <a:t>Zapytaj swojego Powiatowego Lekarza Weterynarii !!!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0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12A9CBB8-D5FA-A691-6613-29A44D927E20}"/>
              </a:ext>
            </a:extLst>
          </p:cNvPr>
          <p:cNvSpPr/>
          <p:nvPr/>
        </p:nvSpPr>
        <p:spPr>
          <a:xfrm>
            <a:off x="1" y="1"/>
            <a:ext cx="8208817" cy="121573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Podstawy prawne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59E6A5-79BB-6A0B-C7DB-D2D4E8AC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88" y="1478963"/>
            <a:ext cx="11277601" cy="4782500"/>
          </a:xfrm>
        </p:spPr>
        <p:txBody>
          <a:bodyPr>
            <a:normAutofit/>
          </a:bodyPr>
          <a:lstStyle/>
          <a:p>
            <a:r>
              <a:rPr lang="pl-PL" kern="0" dirty="0"/>
              <a:t>Rozporządzenie MRiRW z dnia 10 sierpnia 2021 r. w sprawie </a:t>
            </a:r>
            <a:r>
              <a:rPr lang="pl-PL" b="1" kern="0" dirty="0"/>
              <a:t>środków podejmowanych w związku z wystąpieniem afrykańskiego pomoru świń</a:t>
            </a:r>
          </a:p>
          <a:p>
            <a:r>
              <a:rPr lang="pl-PL" kern="0" dirty="0"/>
              <a:t>RWK 2023/594 z dnia 16 marca 2023 r. ustanawiającego specjalne środki kontroli w odniesieniu do afrykańskiego pomoru świń </a:t>
            </a:r>
          </a:p>
          <a:p>
            <a:pPr marL="0" indent="0">
              <a:buNone/>
            </a:pPr>
            <a:r>
              <a:rPr lang="pl-PL" kern="0" dirty="0"/>
              <a:t> </a:t>
            </a:r>
          </a:p>
          <a:p>
            <a:pPr marL="0" indent="0">
              <a:buNone/>
            </a:pPr>
            <a:endParaRPr lang="pl-PL" kern="0" dirty="0"/>
          </a:p>
          <a:p>
            <a:pPr marL="0" indent="0">
              <a:buNone/>
            </a:pPr>
            <a:endParaRPr lang="pl-PL" kern="0" dirty="0"/>
          </a:p>
          <a:p>
            <a:pPr marL="0" indent="0">
              <a:buNone/>
            </a:pPr>
            <a:endParaRPr lang="pl-PL" kern="0" dirty="0"/>
          </a:p>
          <a:p>
            <a:pPr marL="0" indent="0">
              <a:buNone/>
            </a:pPr>
            <a:r>
              <a:rPr lang="pl-PL" kern="0" dirty="0"/>
              <a:t>ustanawiają m. in. wymagania w zakresie bioasekuracji…</a:t>
            </a:r>
            <a:endParaRPr lang="pl-PL" b="1" kern="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92B53E46-D202-0139-87B3-5FCDF4D37EDF}"/>
              </a:ext>
            </a:extLst>
          </p:cNvPr>
          <p:cNvSpPr/>
          <p:nvPr/>
        </p:nvSpPr>
        <p:spPr>
          <a:xfrm>
            <a:off x="3239589" y="4040777"/>
            <a:ext cx="1834461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55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D0267-C164-4165-628A-8BE097F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Przepisy KRAJOWE-</a:t>
            </a:r>
            <a:br>
              <a:rPr lang="pl-PL" dirty="0"/>
            </a:br>
            <a:r>
              <a:rPr lang="pl-PL" dirty="0"/>
              <a:t>w całym kraju obowiązują wymogi: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l-PL" altLang="pl-PL" sz="2800" b="1" dirty="0"/>
              <a:t>ut</a:t>
            </a:r>
            <a:r>
              <a:rPr lang="pl-PL" sz="2800" b="1" dirty="0"/>
              <a:t>rzymywanie świń w odrębnych, zamkniętych pomieszczeniach</a:t>
            </a:r>
            <a:r>
              <a:rPr lang="pl-PL" sz="2800" dirty="0"/>
              <a:t>, w których są utrzymywane tylko świnie, mających oddzielne wejścia oraz niemających bezpośredniego przejścia do innych pomieszczeń, w których są utrzymywane inne zwierzęta kopytne</a:t>
            </a:r>
            <a:endParaRPr lang="pl-PL" sz="2800" b="1" dirty="0">
              <a:solidFill>
                <a:srgbClr val="00B050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pl-PL" sz="2800" b="1" dirty="0"/>
              <a:t>zabezpieczenie budynku, w którym są utrzymywane świnie</a:t>
            </a:r>
            <a:r>
              <a:rPr lang="pl-PL" sz="2800" dirty="0"/>
              <a:t>, przed dostępem zwierząt wolno żyjących i domowych, </a:t>
            </a:r>
          </a:p>
          <a:p>
            <a:pPr algn="just">
              <a:spcBef>
                <a:spcPct val="20000"/>
              </a:spcBef>
              <a:defRPr/>
            </a:pPr>
            <a:r>
              <a:rPr lang="pl-PL" sz="2800" b="1" dirty="0"/>
              <a:t>wyłożenie mat dezynfekcyjnych przed wejściami do pomieszczeń, </a:t>
            </a:r>
            <a:r>
              <a:rPr lang="pl-PL" sz="2800" dirty="0"/>
              <a:t>w których są utrzymywane świnie, i wyjściami z tych pomieszczeń, 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pl-PL" b="1" dirty="0"/>
              <a:t>szerokość wyłożonych mat powinna być nie mniejsza niż szerokość danego wejścia lub wyjścia, 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pl-PL" b="1" dirty="0"/>
              <a:t>długość – nie mniejsza niż 1 m</a:t>
            </a:r>
            <a:r>
              <a:rPr lang="pl-PL" dirty="0"/>
              <a:t>, a także stałe utrzymywanie tych mat w stanie zapewniającym </a:t>
            </a:r>
            <a:r>
              <a:rPr lang="pl-PL" b="1" dirty="0"/>
              <a:t>skuteczność działania środka dezynfekcyjnego</a:t>
            </a:r>
            <a:r>
              <a:rPr lang="pl-PL" dirty="0"/>
              <a:t>, </a:t>
            </a:r>
            <a:endParaRPr lang="pl-PL" altLang="pl-PL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8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98" y="902201"/>
            <a:ext cx="7149784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pl-PL" sz="2800" dirty="0"/>
              <a:t>karmienie świń </a:t>
            </a:r>
            <a:r>
              <a:rPr lang="pl-PL" sz="2800" b="1" dirty="0"/>
              <a:t>paszą </a:t>
            </a:r>
            <a:r>
              <a:rPr lang="pl-PL" sz="2800" b="1" dirty="0">
                <a:solidFill>
                  <a:srgbClr val="FF0000"/>
                </a:solidFill>
              </a:rPr>
              <a:t>zabezpieczoną</a:t>
            </a:r>
            <a:r>
              <a:rPr lang="pl-PL" sz="2800" b="1" dirty="0"/>
              <a:t> przed dostępem zwierząt wolno żyjących </a:t>
            </a:r>
            <a:r>
              <a:rPr lang="pl-PL" sz="2800" dirty="0"/>
              <a:t>i</a:t>
            </a:r>
            <a:r>
              <a:rPr lang="pl-PL" sz="2800" b="1" dirty="0"/>
              <a:t> domowych</a:t>
            </a:r>
            <a:r>
              <a:rPr lang="pl-PL" sz="2800" dirty="0"/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dirty="0"/>
              <a:t>wykonywanie czynności związanych z </a:t>
            </a:r>
            <a:r>
              <a:rPr lang="pl-PL" sz="2800" b="1" dirty="0"/>
              <a:t>obsługą świń </a:t>
            </a:r>
            <a:r>
              <a:rPr lang="pl-PL" sz="2800" b="1" u="sng" dirty="0">
                <a:solidFill>
                  <a:srgbClr val="FF0000"/>
                </a:solidFill>
              </a:rPr>
              <a:t>wyłącznie przez osoby</a:t>
            </a:r>
            <a:r>
              <a:rPr lang="pl-PL" sz="2800" b="1" dirty="0"/>
              <a:t>, </a:t>
            </a:r>
            <a:r>
              <a:rPr lang="pl-PL" sz="2800" b="1" u="sng" dirty="0">
                <a:solidFill>
                  <a:srgbClr val="FF0000"/>
                </a:solidFill>
              </a:rPr>
              <a:t>które wykonują te czynności tylko w danym gospodarstwie</a:t>
            </a:r>
            <a:r>
              <a:rPr lang="pl-PL" sz="2800" dirty="0"/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pl-PL" dirty="0"/>
              <a:t>s</a:t>
            </a:r>
            <a:r>
              <a:rPr lang="pl-PL" sz="2800" dirty="0"/>
              <a:t>tosowanie przez osoby wykonujące czynności związane z obsługą świń, przed rozpoczęciem tych czynności, </a:t>
            </a:r>
            <a:r>
              <a:rPr lang="pl-PL" sz="2800" b="1" dirty="0"/>
              <a:t>środków higieny niezbędnych do ograniczenia ryzyka szerzenia się afrykańskiego pomoru świń</a:t>
            </a:r>
            <a:r>
              <a:rPr lang="pl-PL" sz="2800" dirty="0"/>
              <a:t>, w tym</a:t>
            </a:r>
          </a:p>
          <a:p>
            <a:pPr lvl="1">
              <a:spcBef>
                <a:spcPct val="20000"/>
              </a:spcBef>
              <a:defRPr/>
            </a:pPr>
            <a:r>
              <a:rPr lang="pl-PL" b="1" dirty="0"/>
              <a:t>mycie i odkażanie rąk oraz </a:t>
            </a:r>
          </a:p>
          <a:p>
            <a:pPr lvl="1">
              <a:spcBef>
                <a:spcPct val="20000"/>
              </a:spcBef>
              <a:defRPr/>
            </a:pPr>
            <a:r>
              <a:rPr lang="pl-PL" b="1" dirty="0"/>
              <a:t>oczyszczanie i odkażanie obuwia</a:t>
            </a:r>
            <a:r>
              <a:rPr lang="pl-PL" dirty="0"/>
              <a:t>.</a:t>
            </a:r>
          </a:p>
        </p:txBody>
      </p:sp>
      <p:pic>
        <p:nvPicPr>
          <p:cNvPr id="10242" name="Picture 2" descr="Hand wash - Free hands and gestures icons">
            <a:extLst>
              <a:ext uri="{FF2B5EF4-FFF2-40B4-BE49-F238E27FC236}">
                <a16:creationId xmlns:a16="http://schemas.microsoft.com/office/drawing/2014/main" id="{6F971D9B-8B8F-BCDE-D54E-CFA59226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86" y="1000155"/>
            <a:ext cx="2865496" cy="28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37BCEC-7F2F-BB78-85BB-451106E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1E01-E74F-4E98-8013-0094FA3AB9EE}" type="slidenum">
              <a:rPr lang="pl-PL" smtClean="0"/>
              <a:t>9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97AAE0-35E9-9602-CB2A-A43821E5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" y="5970512"/>
            <a:ext cx="2617646" cy="771676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39151D3-FC2C-BFED-2E9D-96BF8151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0" y="1619174"/>
            <a:ext cx="8978477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pl-PL" sz="2800" dirty="0"/>
              <a:t>używanie przez osoby wykonujące czynności związane z obsługą </a:t>
            </a:r>
            <a:r>
              <a:rPr lang="pl-PL" sz="2800" b="1" dirty="0"/>
              <a:t>świń odzieży ochronnej oraz obuwia ochronnego przeznaczonych </a:t>
            </a:r>
            <a:r>
              <a:rPr lang="pl-PL" sz="2800" b="1" u="sng" dirty="0">
                <a:solidFill>
                  <a:srgbClr val="FF0000"/>
                </a:solidFill>
              </a:rPr>
              <a:t>wyłącznie</a:t>
            </a:r>
            <a:r>
              <a:rPr lang="pl-PL" sz="2800" b="1" dirty="0"/>
              <a:t> do wykonywania tych czynności</a:t>
            </a:r>
            <a:r>
              <a:rPr lang="pl-PL" sz="2800" dirty="0"/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bieżące oczyszczanie i odkażanie narzędzi oraz sprzętu wykorzystywanych do obsługi świń</a:t>
            </a:r>
            <a:r>
              <a:rPr lang="pl-PL" sz="2800" dirty="0"/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b="1" dirty="0"/>
              <a:t>uniemożliwienie osobom postronnym wchodzenia do budynków</a:t>
            </a:r>
            <a:r>
              <a:rPr lang="pl-PL" sz="2800" dirty="0"/>
              <a:t>, w których są utrzymywane świnie, </a:t>
            </a:r>
          </a:p>
          <a:p>
            <a:pPr>
              <a:spcBef>
                <a:spcPct val="20000"/>
              </a:spcBef>
              <a:defRPr/>
            </a:pPr>
            <a:r>
              <a:rPr lang="pl-PL" sz="2800" dirty="0"/>
              <a:t>wdrożenie programu </a:t>
            </a:r>
            <a:r>
              <a:rPr lang="pl-PL" sz="2800" b="1" dirty="0"/>
              <a:t>monitorowania</a:t>
            </a:r>
            <a:r>
              <a:rPr lang="pl-PL" sz="2800" dirty="0"/>
              <a:t> i </a:t>
            </a:r>
            <a:r>
              <a:rPr lang="pl-PL" sz="2800" b="1" dirty="0"/>
              <a:t>zwalczania gryzoni</a:t>
            </a:r>
            <a:r>
              <a:rPr lang="pl-PL" sz="2800" dirty="0"/>
              <a:t>;</a:t>
            </a:r>
          </a:p>
          <a:p>
            <a:pPr algn="just">
              <a:spcBef>
                <a:spcPct val="20000"/>
              </a:spcBef>
              <a:defRPr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51AC180-6DDF-85CB-5904-7ED349BEDE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0189" y="1496881"/>
            <a:ext cx="1698806" cy="1698806"/>
          </a:xfrm>
          <a:prstGeom prst="rect">
            <a:avLst/>
          </a:prstGeom>
        </p:spPr>
      </p:pic>
      <p:pic>
        <p:nvPicPr>
          <p:cNvPr id="7" name="Grafika 6" descr="Szczur">
            <a:extLst>
              <a:ext uri="{FF2B5EF4-FFF2-40B4-BE49-F238E27FC236}">
                <a16:creationId xmlns:a16="http://schemas.microsoft.com/office/drawing/2014/main" id="{46A7C4B5-6415-4307-1585-CEB5BCBB3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8630" y="3884331"/>
            <a:ext cx="2350131" cy="2350131"/>
          </a:xfrm>
          <a:prstGeom prst="rect">
            <a:avLst/>
          </a:prstGeom>
        </p:spPr>
      </p:pic>
      <p:pic>
        <p:nvPicPr>
          <p:cNvPr id="10" name="Grafika 9" descr="Zamykać">
            <a:extLst>
              <a:ext uri="{FF2B5EF4-FFF2-40B4-BE49-F238E27FC236}">
                <a16:creationId xmlns:a16="http://schemas.microsoft.com/office/drawing/2014/main" id="{F7902BFE-D48A-45E7-56B0-3F21910A9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0031" y="4025732"/>
            <a:ext cx="2067327" cy="20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4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4143</Words>
  <Application>Microsoft Office PowerPoint</Application>
  <PresentationFormat>Panoramiczny</PresentationFormat>
  <Paragraphs>382</Paragraphs>
  <Slides>50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Motyw pakietu Office</vt:lpstr>
      <vt:lpstr> ASF - środki kontroli, bioasekuracja  zasady przemieszczania świń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Przepisy KRAJOWE- w całym kraju obowiązują wymogi: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DODATKOWO w OOO I, II, III: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Wątpliwości?  Pytania? Zapytaj swojego Powiatowego Lekarza Weterynarii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Magdalena Roman</dc:creator>
  <cp:lastModifiedBy>Mariusz</cp:lastModifiedBy>
  <cp:revision>71</cp:revision>
  <dcterms:created xsi:type="dcterms:W3CDTF">2022-12-30T09:31:22Z</dcterms:created>
  <dcterms:modified xsi:type="dcterms:W3CDTF">2023-04-19T07:58:26Z</dcterms:modified>
</cp:coreProperties>
</file>